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81" r:id="rId11"/>
    <p:sldId id="277" r:id="rId12"/>
    <p:sldId id="278" r:id="rId13"/>
    <p:sldId id="266" r:id="rId14"/>
    <p:sldId id="267" r:id="rId15"/>
    <p:sldId id="268" r:id="rId16"/>
    <p:sldId id="279" r:id="rId17"/>
    <p:sldId id="280" r:id="rId18"/>
    <p:sldId id="269" r:id="rId19"/>
    <p:sldId id="270" r:id="rId20"/>
    <p:sldId id="271" r:id="rId21"/>
    <p:sldId id="272" r:id="rId22"/>
    <p:sldId id="273" r:id="rId23"/>
    <p:sldId id="274" r:id="rId24"/>
    <p:sldId id="282" r:id="rId25"/>
    <p:sldId id="275"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8790" autoAdjust="0"/>
  </p:normalViewPr>
  <p:slideViewPr>
    <p:cSldViewPr>
      <p:cViewPr>
        <p:scale>
          <a:sx n="100" d="100"/>
          <a:sy n="100" d="100"/>
        </p:scale>
        <p:origin x="-282" y="1260"/>
      </p:cViewPr>
      <p:guideLst>
        <p:guide orient="horz" pos="2160"/>
        <p:guide pos="2880"/>
      </p:guideLst>
    </p:cSldViewPr>
  </p:slideViewPr>
  <p:outlineViewPr>
    <p:cViewPr>
      <p:scale>
        <a:sx n="33" d="100"/>
        <a:sy n="33" d="100"/>
      </p:scale>
      <p:origin x="0" y="1456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8EBAD7-A4E3-4332-B0C3-B48E228CC802}" type="datetimeFigureOut">
              <a:rPr lang="en-US" smtClean="0"/>
              <a:t>12/17/2018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F792C4-5ABC-4B40-B313-98D95484AD53}" type="slidenum">
              <a:rPr lang="en-US" smtClean="0"/>
              <a:t>‹#›</a:t>
            </a:fld>
            <a:endParaRPr lang="en-US"/>
          </a:p>
        </p:txBody>
      </p:sp>
    </p:spTree>
    <p:extLst>
      <p:ext uri="{BB962C8B-B14F-4D97-AF65-F5344CB8AC3E}">
        <p14:creationId xmlns:p14="http://schemas.microsoft.com/office/powerpoint/2010/main" val="10271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792C4-5ABC-4B40-B313-98D95484AD53}" type="slidenum">
              <a:rPr lang="en-US" smtClean="0"/>
              <a:t>7</a:t>
            </a:fld>
            <a:endParaRPr lang="en-US"/>
          </a:p>
        </p:txBody>
      </p:sp>
    </p:spTree>
    <p:extLst>
      <p:ext uri="{BB962C8B-B14F-4D97-AF65-F5344CB8AC3E}">
        <p14:creationId xmlns:p14="http://schemas.microsoft.com/office/powerpoint/2010/main" val="2533959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792C4-5ABC-4B40-B313-98D95484AD53}" type="slidenum">
              <a:rPr lang="en-US" smtClean="0"/>
              <a:t>9</a:t>
            </a:fld>
            <a:endParaRPr lang="en-US"/>
          </a:p>
        </p:txBody>
      </p:sp>
    </p:spTree>
    <p:extLst>
      <p:ext uri="{BB962C8B-B14F-4D97-AF65-F5344CB8AC3E}">
        <p14:creationId xmlns:p14="http://schemas.microsoft.com/office/powerpoint/2010/main" val="2107545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792C4-5ABC-4B40-B313-98D95484AD53}" type="slidenum">
              <a:rPr lang="en-US" smtClean="0"/>
              <a:t>19</a:t>
            </a:fld>
            <a:endParaRPr lang="en-US"/>
          </a:p>
        </p:txBody>
      </p:sp>
    </p:spTree>
    <p:extLst>
      <p:ext uri="{BB962C8B-B14F-4D97-AF65-F5344CB8AC3E}">
        <p14:creationId xmlns:p14="http://schemas.microsoft.com/office/powerpoint/2010/main" val="402029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F033244F-392C-420D-814A-EC5D15C1A11F}" type="datetimeFigureOut">
              <a:rPr lang="en-US" smtClean="0"/>
              <a:t>12/17/2018</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A55D155-A270-4A49-8FD4-388621FEBF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33244F-392C-420D-814A-EC5D15C1A11F}"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5D155-A270-4A49-8FD4-388621FEBF8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033244F-392C-420D-814A-EC5D15C1A11F}" type="datetimeFigureOut">
              <a:rPr lang="en-US" smtClean="0"/>
              <a:t>12/17/2018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55D155-A270-4A49-8FD4-388621FEBF8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F033244F-392C-420D-814A-EC5D15C1A11F}" type="datetimeFigureOut">
              <a:rPr lang="en-US" smtClean="0"/>
              <a:t>12/17/2018</a:t>
            </a:fld>
            <a:endParaRPr lang="en-US"/>
          </a:p>
        </p:txBody>
      </p:sp>
      <p:sp>
        <p:nvSpPr>
          <p:cNvPr id="9" name="Slide Number Placeholder 8"/>
          <p:cNvSpPr>
            <a:spLocks noGrp="1"/>
          </p:cNvSpPr>
          <p:nvPr>
            <p:ph type="sldNum" sz="quarter" idx="15"/>
          </p:nvPr>
        </p:nvSpPr>
        <p:spPr/>
        <p:txBody>
          <a:bodyPr rtlCol="0"/>
          <a:lstStyle/>
          <a:p>
            <a:fld id="{4A55D155-A270-4A49-8FD4-388621FEBF8F}"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F033244F-392C-420D-814A-EC5D15C1A11F}" type="datetimeFigureOut">
              <a:rPr lang="en-US" smtClean="0"/>
              <a:t>12/17/2018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A55D155-A270-4A49-8FD4-388621FEBF8F}"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033244F-392C-420D-814A-EC5D15C1A11F}" type="datetimeFigureOut">
              <a:rPr lang="en-US" smtClean="0"/>
              <a:t>12/17/2018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55D155-A270-4A49-8FD4-388621FEBF8F}"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033244F-392C-420D-814A-EC5D15C1A11F}" type="datetimeFigureOut">
              <a:rPr lang="en-US" smtClean="0"/>
              <a:t>12/17/2018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55D155-A270-4A49-8FD4-388621FEBF8F}"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F033244F-392C-420D-814A-EC5D15C1A11F}" type="datetimeFigureOut">
              <a:rPr lang="en-US" smtClean="0"/>
              <a:t>12/17/2018</a:t>
            </a:fld>
            <a:endParaRPr lang="en-US"/>
          </a:p>
        </p:txBody>
      </p:sp>
      <p:sp>
        <p:nvSpPr>
          <p:cNvPr id="7" name="Slide Number Placeholder 6"/>
          <p:cNvSpPr>
            <a:spLocks noGrp="1"/>
          </p:cNvSpPr>
          <p:nvPr>
            <p:ph type="sldNum" sz="quarter" idx="11"/>
          </p:nvPr>
        </p:nvSpPr>
        <p:spPr/>
        <p:txBody>
          <a:bodyPr rtlCol="0"/>
          <a:lstStyle/>
          <a:p>
            <a:fld id="{4A55D155-A270-4A49-8FD4-388621FEBF8F}"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3244F-392C-420D-814A-EC5D15C1A11F}" type="datetimeFigureOut">
              <a:rPr lang="en-US" smtClean="0"/>
              <a:t>12/17/2018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55D155-A270-4A49-8FD4-388621FEBF8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F033244F-392C-420D-814A-EC5D15C1A11F}" type="datetimeFigureOut">
              <a:rPr lang="en-US" smtClean="0"/>
              <a:t>12/17/2018</a:t>
            </a:fld>
            <a:endParaRPr lang="en-US"/>
          </a:p>
        </p:txBody>
      </p:sp>
      <p:sp>
        <p:nvSpPr>
          <p:cNvPr id="22" name="Slide Number Placeholder 21"/>
          <p:cNvSpPr>
            <a:spLocks noGrp="1"/>
          </p:cNvSpPr>
          <p:nvPr>
            <p:ph type="sldNum" sz="quarter" idx="15"/>
          </p:nvPr>
        </p:nvSpPr>
        <p:spPr/>
        <p:txBody>
          <a:bodyPr rtlCol="0"/>
          <a:lstStyle/>
          <a:p>
            <a:fld id="{4A55D155-A270-4A49-8FD4-388621FEBF8F}"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F033244F-392C-420D-814A-EC5D15C1A11F}" type="datetimeFigureOut">
              <a:rPr lang="en-US" smtClean="0"/>
              <a:t>12/17/2018</a:t>
            </a:fld>
            <a:endParaRPr lang="en-US"/>
          </a:p>
        </p:txBody>
      </p:sp>
      <p:sp>
        <p:nvSpPr>
          <p:cNvPr id="18" name="Slide Number Placeholder 17"/>
          <p:cNvSpPr>
            <a:spLocks noGrp="1"/>
          </p:cNvSpPr>
          <p:nvPr>
            <p:ph type="sldNum" sz="quarter" idx="11"/>
          </p:nvPr>
        </p:nvSpPr>
        <p:spPr/>
        <p:txBody>
          <a:bodyPr rtlCol="0"/>
          <a:lstStyle/>
          <a:p>
            <a:fld id="{4A55D155-A270-4A49-8FD4-388621FEBF8F}"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033244F-392C-420D-814A-EC5D15C1A11F}" type="datetimeFigureOut">
              <a:rPr lang="en-US" smtClean="0"/>
              <a:t>12/17/2018</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A55D155-A270-4A49-8FD4-388621FEBF8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76200"/>
            <a:ext cx="6172200" cy="1676400"/>
          </a:xfrm>
        </p:spPr>
        <p:txBody>
          <a:bodyPr>
            <a:normAutofit fontScale="90000"/>
          </a:bodyPr>
          <a:lstStyle/>
          <a:p>
            <a:pPr algn="ctr"/>
            <a:r>
              <a:rPr lang="mn-MN" sz="2000" dirty="0">
                <a:solidFill>
                  <a:schemeClr val="tx1">
                    <a:lumMod val="95000"/>
                    <a:lumOff val="5000"/>
                  </a:schemeClr>
                </a:solidFill>
                <a:latin typeface="Arial" pitchFamily="34" charset="0"/>
                <a:cs typeface="Arial" pitchFamily="34" charset="0"/>
              </a:rPr>
              <a:t>ХӨВСГӨЛ АЙМГИЙН ЧАНДМАНЬ-ӨНДӨР СУМАНД </a:t>
            </a:r>
            <a:br>
              <a:rPr lang="mn-MN" sz="2000" dirty="0">
                <a:solidFill>
                  <a:schemeClr val="tx1">
                    <a:lumMod val="95000"/>
                    <a:lumOff val="5000"/>
                  </a:schemeClr>
                </a:solidFill>
                <a:latin typeface="Arial" pitchFamily="34" charset="0"/>
                <a:cs typeface="Arial" pitchFamily="34" charset="0"/>
              </a:rPr>
            </a:br>
            <a:r>
              <a:rPr lang="mn-MN" sz="2000" dirty="0" smtClean="0">
                <a:solidFill>
                  <a:schemeClr val="tx1">
                    <a:lumMod val="95000"/>
                    <a:lumOff val="5000"/>
                  </a:schemeClr>
                </a:solidFill>
                <a:latin typeface="Arial" pitchFamily="34" charset="0"/>
                <a:cs typeface="Arial" pitchFamily="34" charset="0"/>
              </a:rPr>
              <a:t>         </a:t>
            </a:r>
            <a:r>
              <a:rPr lang="en-US" sz="2000" dirty="0" smtClean="0">
                <a:solidFill>
                  <a:schemeClr val="tx1">
                    <a:lumMod val="95000"/>
                    <a:lumOff val="5000"/>
                  </a:schemeClr>
                </a:solidFill>
                <a:latin typeface="Arial" pitchFamily="34" charset="0"/>
                <a:cs typeface="Arial" pitchFamily="34" charset="0"/>
              </a:rPr>
              <a:t> </a:t>
            </a:r>
            <a:r>
              <a:rPr lang="mn-MN" sz="2000" dirty="0" smtClean="0">
                <a:solidFill>
                  <a:schemeClr val="tx1">
                    <a:lumMod val="95000"/>
                    <a:lumOff val="5000"/>
                  </a:schemeClr>
                </a:solidFill>
                <a:latin typeface="Arial" pitchFamily="34" charset="0"/>
                <a:cs typeface="Arial" pitchFamily="34" charset="0"/>
              </a:rPr>
              <a:t>ҮЙЛ </a:t>
            </a:r>
            <a:r>
              <a:rPr lang="mn-MN" sz="2000" dirty="0">
                <a:solidFill>
                  <a:schemeClr val="tx1">
                    <a:lumMod val="95000"/>
                    <a:lumOff val="5000"/>
                  </a:schemeClr>
                </a:solidFill>
                <a:latin typeface="Arial" pitchFamily="34" charset="0"/>
                <a:cs typeface="Arial" pitchFamily="34" charset="0"/>
              </a:rPr>
              <a:t>АЖИЛЛАГАА ЯВУУЛЖ </a:t>
            </a:r>
            <a:r>
              <a:rPr lang="mn-MN" sz="2000" dirty="0" smtClean="0">
                <a:solidFill>
                  <a:schemeClr val="tx1">
                    <a:lumMod val="95000"/>
                    <a:lumOff val="5000"/>
                  </a:schemeClr>
                </a:solidFill>
                <a:latin typeface="Arial" pitchFamily="34" charset="0"/>
                <a:cs typeface="Arial" pitchFamily="34" charset="0"/>
              </a:rPr>
              <a:t>БАЙГАА             “ХОЙМОРЬ ХИЙЦ “</a:t>
            </a:r>
            <a:r>
              <a:rPr lang="en-US" sz="2000" dirty="0" smtClean="0">
                <a:solidFill>
                  <a:schemeClr val="tx1">
                    <a:lumMod val="95000"/>
                    <a:lumOff val="5000"/>
                  </a:schemeClr>
                </a:solidFill>
                <a:latin typeface="Arial" pitchFamily="34" charset="0"/>
                <a:cs typeface="Arial" pitchFamily="34" charset="0"/>
              </a:rPr>
              <a:t> </a:t>
            </a:r>
            <a:r>
              <a:rPr lang="mn-MN" sz="2000" dirty="0" smtClean="0">
                <a:solidFill>
                  <a:schemeClr val="tx1">
                    <a:lumMod val="95000"/>
                    <a:lumOff val="5000"/>
                  </a:schemeClr>
                </a:solidFill>
                <a:latin typeface="Arial" pitchFamily="34" charset="0"/>
                <a:cs typeface="Arial" pitchFamily="34" charset="0"/>
              </a:rPr>
              <a:t>ОЙН МЭРГЭЖЛИЙН                                      БАЙГУУЛЛАГА</a:t>
            </a:r>
            <a:r>
              <a:rPr lang="mn-MN" sz="2000" dirty="0">
                <a:solidFill>
                  <a:schemeClr val="tx1">
                    <a:lumMod val="95000"/>
                    <a:lumOff val="5000"/>
                  </a:schemeClr>
                </a:solidFill>
                <a:latin typeface="Arial" pitchFamily="34" charset="0"/>
                <a:cs typeface="Arial" pitchFamily="34" charset="0"/>
              </a:rPr>
              <a:t/>
            </a:r>
            <a:br>
              <a:rPr lang="mn-MN" sz="2000" dirty="0">
                <a:solidFill>
                  <a:schemeClr val="tx1">
                    <a:lumMod val="95000"/>
                    <a:lumOff val="5000"/>
                  </a:schemeClr>
                </a:solidFill>
                <a:latin typeface="Arial" pitchFamily="34" charset="0"/>
                <a:cs typeface="Arial" pitchFamily="34" charset="0"/>
              </a:rPr>
            </a:br>
            <a:r>
              <a:rPr lang="en-US" sz="2000" dirty="0" smtClean="0">
                <a:solidFill>
                  <a:schemeClr val="tx1">
                    <a:lumMod val="95000"/>
                    <a:lumOff val="5000"/>
                  </a:schemeClr>
                </a:solidFill>
                <a:latin typeface="Arial" pitchFamily="34" charset="0"/>
                <a:cs typeface="Arial" pitchFamily="34" charset="0"/>
              </a:rPr>
              <a:t>                                </a:t>
            </a:r>
            <a:r>
              <a:rPr lang="mn-MN" sz="2000" dirty="0">
                <a:solidFill>
                  <a:schemeClr val="tx1">
                    <a:lumMod val="95000"/>
                    <a:lumOff val="5000"/>
                  </a:schemeClr>
                </a:solidFill>
                <a:latin typeface="Arial" pitchFamily="34" charset="0"/>
                <a:cs typeface="Arial" pitchFamily="34" charset="0"/>
              </a:rPr>
              <a:t/>
            </a:r>
            <a:br>
              <a:rPr lang="mn-MN" sz="2000" dirty="0">
                <a:solidFill>
                  <a:schemeClr val="tx1">
                    <a:lumMod val="95000"/>
                    <a:lumOff val="5000"/>
                  </a:schemeClr>
                </a:solidFill>
                <a:latin typeface="Arial" pitchFamily="34" charset="0"/>
                <a:cs typeface="Arial" pitchFamily="34" charset="0"/>
              </a:rPr>
            </a:br>
            <a:endParaRPr lang="en-US" sz="2000" dirty="0">
              <a:solidFill>
                <a:schemeClr val="tx1">
                  <a:lumMod val="95000"/>
                  <a:lumOff val="5000"/>
                </a:schemeClr>
              </a:solidFill>
              <a:latin typeface="Arial" pitchFamily="34" charset="0"/>
              <a:cs typeface="Arial" pitchFamily="34" charset="0"/>
            </a:endParaRPr>
          </a:p>
        </p:txBody>
      </p:sp>
      <p:sp>
        <p:nvSpPr>
          <p:cNvPr id="3" name="Subtitle 2"/>
          <p:cNvSpPr>
            <a:spLocks noGrp="1"/>
          </p:cNvSpPr>
          <p:nvPr>
            <p:ph type="subTitle" idx="1"/>
          </p:nvPr>
        </p:nvSpPr>
        <p:spPr>
          <a:xfrm>
            <a:off x="1966586" y="1447800"/>
            <a:ext cx="6644014" cy="4927121"/>
          </a:xfrm>
        </p:spPr>
        <p:txBody>
          <a:bodyPr>
            <a:noAutofit/>
          </a:bodyPr>
          <a:lstStyle/>
          <a:p>
            <a:r>
              <a:rPr lang="mn-MN" dirty="0" smtClean="0">
                <a:solidFill>
                  <a:schemeClr val="tx1">
                    <a:lumMod val="95000"/>
                    <a:lumOff val="5000"/>
                  </a:schemeClr>
                </a:solidFill>
                <a:latin typeface="Arial" pitchFamily="34" charset="0"/>
                <a:cs typeface="Arial" pitchFamily="34" charset="0"/>
              </a:rPr>
              <a:t>     2015 </a:t>
            </a:r>
            <a:r>
              <a:rPr lang="mn-MN" dirty="0">
                <a:solidFill>
                  <a:schemeClr val="tx1">
                    <a:lumMod val="95000"/>
                    <a:lumOff val="5000"/>
                  </a:schemeClr>
                </a:solidFill>
                <a:latin typeface="Arial" pitchFamily="34" charset="0"/>
                <a:cs typeface="Arial" pitchFamily="34" charset="0"/>
              </a:rPr>
              <a:t>оны 12-р сарын 01 нээс Чандмань-Өндөр суманд  үйл ажиллагаа явуулахаар  хуулийн дагуу ажиллаж </a:t>
            </a:r>
            <a:r>
              <a:rPr lang="mn-MN" dirty="0" smtClean="0">
                <a:solidFill>
                  <a:schemeClr val="tx1">
                    <a:lumMod val="95000"/>
                    <a:lumOff val="5000"/>
                  </a:schemeClr>
                </a:solidFill>
                <a:latin typeface="Arial" pitchFamily="34" charset="0"/>
                <a:cs typeface="Arial" pitchFamily="34" charset="0"/>
              </a:rPr>
              <a:t>эхэлснээс хойш 3 дахь жилдээ ойн </a:t>
            </a:r>
            <a:r>
              <a:rPr lang="mn-MN" dirty="0">
                <a:solidFill>
                  <a:schemeClr val="tx1">
                    <a:lumMod val="95000"/>
                    <a:lumOff val="5000"/>
                  </a:schemeClr>
                </a:solidFill>
                <a:latin typeface="Arial" pitchFamily="34" charset="0"/>
                <a:cs typeface="Arial" pitchFamily="34" charset="0"/>
              </a:rPr>
              <a:t>мэргэжлийн </a:t>
            </a:r>
            <a:r>
              <a:rPr lang="mn-MN" dirty="0" smtClean="0">
                <a:solidFill>
                  <a:schemeClr val="tx1">
                    <a:lumMod val="95000"/>
                    <a:lumOff val="5000"/>
                  </a:schemeClr>
                </a:solidFill>
                <a:latin typeface="Arial" pitchFamily="34" charset="0"/>
                <a:cs typeface="Arial" pitchFamily="34" charset="0"/>
              </a:rPr>
              <a:t>байгууллагад   </a:t>
            </a:r>
            <a:r>
              <a:rPr lang="mn-MN" dirty="0">
                <a:solidFill>
                  <a:schemeClr val="tx1">
                    <a:lumMod val="95000"/>
                    <a:lumOff val="5000"/>
                  </a:schemeClr>
                </a:solidFill>
                <a:latin typeface="Arial" pitchFamily="34" charset="0"/>
                <a:cs typeface="Arial" pitchFamily="34" charset="0"/>
              </a:rPr>
              <a:t>тавигдах шаардлага, стандартыг  бүрэн хангаж  , хуулийн дагуу үйл ажиллагаа явуулж </a:t>
            </a:r>
            <a:r>
              <a:rPr lang="mn-MN" dirty="0" smtClean="0">
                <a:solidFill>
                  <a:schemeClr val="tx1">
                    <a:lumMod val="95000"/>
                    <a:lumOff val="5000"/>
                  </a:schemeClr>
                </a:solidFill>
                <a:latin typeface="Arial" pitchFamily="34" charset="0"/>
                <a:cs typeface="Arial" pitchFamily="34" charset="0"/>
              </a:rPr>
              <a:t>байна.</a:t>
            </a:r>
          </a:p>
          <a:p>
            <a:r>
              <a:rPr lang="mn-MN" dirty="0">
                <a:solidFill>
                  <a:schemeClr val="tx1">
                    <a:lumMod val="95000"/>
                    <a:lumOff val="5000"/>
                  </a:schemeClr>
                </a:solidFill>
                <a:latin typeface="Arial" pitchFamily="34" charset="0"/>
                <a:cs typeface="Arial" pitchFamily="34" charset="0"/>
              </a:rPr>
              <a:t> </a:t>
            </a:r>
            <a:r>
              <a:rPr lang="mn-MN" dirty="0" smtClean="0">
                <a:solidFill>
                  <a:schemeClr val="tx1">
                    <a:lumMod val="95000"/>
                    <a:lumOff val="5000"/>
                  </a:schemeClr>
                </a:solidFill>
                <a:latin typeface="Arial" pitchFamily="34" charset="0"/>
                <a:cs typeface="Arial" pitchFamily="34" charset="0"/>
              </a:rPr>
              <a:t>  Манай компани   нь     ойн </a:t>
            </a:r>
            <a:r>
              <a:rPr lang="mn-MN" dirty="0">
                <a:solidFill>
                  <a:schemeClr val="tx1">
                    <a:lumMod val="95000"/>
                    <a:lumOff val="5000"/>
                  </a:schemeClr>
                </a:solidFill>
                <a:latin typeface="Arial" pitchFamily="34" charset="0"/>
                <a:cs typeface="Arial" pitchFamily="34" charset="0"/>
              </a:rPr>
              <a:t>инженер 1</a:t>
            </a:r>
            <a:r>
              <a:rPr lang="mn-MN" dirty="0" smtClean="0">
                <a:solidFill>
                  <a:schemeClr val="tx1">
                    <a:lumMod val="95000"/>
                    <a:lumOff val="5000"/>
                  </a:schemeClr>
                </a:solidFill>
                <a:latin typeface="Arial" pitchFamily="34" charset="0"/>
                <a:cs typeface="Arial" pitchFamily="34" charset="0"/>
              </a:rPr>
              <a:t>,  хөрөө </a:t>
            </a:r>
            <a:r>
              <a:rPr lang="mn-MN" dirty="0">
                <a:solidFill>
                  <a:schemeClr val="tx1">
                    <a:lumMod val="95000"/>
                    <a:lumOff val="5000"/>
                  </a:schemeClr>
                </a:solidFill>
                <a:latin typeface="Arial" pitchFamily="34" charset="0"/>
                <a:cs typeface="Arial" pitchFamily="34" charset="0"/>
              </a:rPr>
              <a:t>рамчин 1</a:t>
            </a:r>
            <a:r>
              <a:rPr lang="mn-MN" dirty="0" smtClean="0">
                <a:solidFill>
                  <a:schemeClr val="tx1">
                    <a:lumMod val="95000"/>
                    <a:lumOff val="5000"/>
                  </a:schemeClr>
                </a:solidFill>
                <a:latin typeface="Arial" pitchFamily="34" charset="0"/>
                <a:cs typeface="Arial" pitchFamily="34" charset="0"/>
              </a:rPr>
              <a:t>, мод </a:t>
            </a:r>
            <a:r>
              <a:rPr lang="mn-MN" dirty="0">
                <a:solidFill>
                  <a:schemeClr val="tx1">
                    <a:lumMod val="95000"/>
                    <a:lumOff val="5000"/>
                  </a:schemeClr>
                </a:solidFill>
                <a:latin typeface="Arial" pitchFamily="34" charset="0"/>
                <a:cs typeface="Arial" pitchFamily="34" charset="0"/>
              </a:rPr>
              <a:t>бэлтгэлийн хөрөөчин </a:t>
            </a:r>
            <a:r>
              <a:rPr lang="mn-MN" dirty="0" smtClean="0">
                <a:solidFill>
                  <a:schemeClr val="tx1">
                    <a:lumMod val="95000"/>
                    <a:lumOff val="5000"/>
                  </a:schemeClr>
                </a:solidFill>
                <a:latin typeface="Arial" pitchFamily="34" charset="0"/>
                <a:cs typeface="Arial" pitchFamily="34" charset="0"/>
              </a:rPr>
              <a:t>2 , автомашины </a:t>
            </a:r>
            <a:r>
              <a:rPr lang="mn-MN" dirty="0">
                <a:solidFill>
                  <a:schemeClr val="tx1">
                    <a:lumMod val="95000"/>
                    <a:lumOff val="5000"/>
                  </a:schemeClr>
                </a:solidFill>
                <a:latin typeface="Arial" pitchFamily="34" charset="0"/>
                <a:cs typeface="Arial" pitchFamily="34" charset="0"/>
              </a:rPr>
              <a:t>жолооч 2</a:t>
            </a:r>
            <a:r>
              <a:rPr lang="mn-MN" dirty="0" smtClean="0">
                <a:solidFill>
                  <a:schemeClr val="tx1">
                    <a:lumMod val="95000"/>
                    <a:lumOff val="5000"/>
                  </a:schemeClr>
                </a:solidFill>
                <a:latin typeface="Arial" pitchFamily="34" charset="0"/>
                <a:cs typeface="Arial" pitchFamily="34" charset="0"/>
              </a:rPr>
              <a:t>,   тракторын </a:t>
            </a:r>
            <a:r>
              <a:rPr lang="mn-MN" dirty="0">
                <a:solidFill>
                  <a:schemeClr val="tx1">
                    <a:lumMod val="95000"/>
                    <a:lumOff val="5000"/>
                  </a:schemeClr>
                </a:solidFill>
                <a:latin typeface="Arial" pitchFamily="34" charset="0"/>
                <a:cs typeface="Arial" pitchFamily="34" charset="0"/>
              </a:rPr>
              <a:t>жолооч 1</a:t>
            </a:r>
            <a:r>
              <a:rPr lang="mn-MN" dirty="0" smtClean="0">
                <a:solidFill>
                  <a:schemeClr val="tx1">
                    <a:lumMod val="95000"/>
                    <a:lumOff val="5000"/>
                  </a:schemeClr>
                </a:solidFill>
                <a:latin typeface="Arial" pitchFamily="34" charset="0"/>
                <a:cs typeface="Arial" pitchFamily="34" charset="0"/>
              </a:rPr>
              <a:t>, туслах </a:t>
            </a:r>
            <a:r>
              <a:rPr lang="mn-MN" dirty="0">
                <a:solidFill>
                  <a:schemeClr val="tx1">
                    <a:lumMod val="95000"/>
                    <a:lumOff val="5000"/>
                  </a:schemeClr>
                </a:solidFill>
                <a:latin typeface="Arial" pitchFamily="34" charset="0"/>
                <a:cs typeface="Arial" pitchFamily="34" charset="0"/>
              </a:rPr>
              <a:t>ажилчин 2 нийт 11-н хүнийг улирлын чанартай ажлын байраар ханган ажиллаж </a:t>
            </a:r>
            <a:r>
              <a:rPr lang="mn-MN" dirty="0" smtClean="0">
                <a:solidFill>
                  <a:schemeClr val="tx1">
                    <a:lumMod val="95000"/>
                    <a:lumOff val="5000"/>
                  </a:schemeClr>
                </a:solidFill>
                <a:latin typeface="Arial" pitchFamily="34" charset="0"/>
                <a:cs typeface="Arial" pitchFamily="34" charset="0"/>
              </a:rPr>
              <a:t>байна.</a:t>
            </a:r>
          </a:p>
          <a:p>
            <a:r>
              <a:rPr lang="mn-MN" dirty="0">
                <a:solidFill>
                  <a:schemeClr val="tx1">
                    <a:lumMod val="95000"/>
                    <a:lumOff val="5000"/>
                  </a:schemeClr>
                </a:solidFill>
                <a:latin typeface="Arial" pitchFamily="34" charset="0"/>
                <a:cs typeface="Arial" pitchFamily="34" charset="0"/>
              </a:rPr>
              <a:t> </a:t>
            </a:r>
            <a:r>
              <a:rPr lang="mn-MN" dirty="0" smtClean="0">
                <a:solidFill>
                  <a:schemeClr val="tx1">
                    <a:lumMod val="95000"/>
                    <a:lumOff val="5000"/>
                  </a:schemeClr>
                </a:solidFill>
                <a:latin typeface="Arial" pitchFamily="34" charset="0"/>
                <a:cs typeface="Arial" pitchFamily="34" charset="0"/>
              </a:rPr>
              <a:t>      Техник тоног төхөөрөмж </a:t>
            </a:r>
            <a:r>
              <a:rPr lang="mn-MN" dirty="0">
                <a:solidFill>
                  <a:schemeClr val="tx1">
                    <a:lumMod val="95000"/>
                    <a:lumOff val="5000"/>
                  </a:schemeClr>
                </a:solidFill>
                <a:latin typeface="Arial" pitchFamily="34" charset="0"/>
                <a:cs typeface="Arial" pitchFamily="34" charset="0"/>
              </a:rPr>
              <a:t>Алтай 900 туузан хөрөө рам </a:t>
            </a:r>
            <a:r>
              <a:rPr lang="mn-MN" dirty="0" smtClean="0">
                <a:solidFill>
                  <a:schemeClr val="tx1">
                    <a:lumMod val="95000"/>
                    <a:lumOff val="5000"/>
                  </a:schemeClr>
                </a:solidFill>
                <a:latin typeface="Arial" pitchFamily="34" charset="0"/>
                <a:cs typeface="Arial" pitchFamily="34" charset="0"/>
              </a:rPr>
              <a:t>1, ЗИЛ-130 </a:t>
            </a:r>
            <a:r>
              <a:rPr lang="mn-MN" dirty="0">
                <a:solidFill>
                  <a:schemeClr val="tx1">
                    <a:lumMod val="95000"/>
                    <a:lumOff val="5000"/>
                  </a:schemeClr>
                </a:solidFill>
                <a:latin typeface="Arial" pitchFamily="34" charset="0"/>
                <a:cs typeface="Arial" pitchFamily="34" charset="0"/>
              </a:rPr>
              <a:t>машин чиргүүлтэй </a:t>
            </a:r>
            <a:r>
              <a:rPr lang="mn-MN" dirty="0" smtClean="0">
                <a:solidFill>
                  <a:schemeClr val="tx1">
                    <a:lumMod val="95000"/>
                    <a:lumOff val="5000"/>
                  </a:schemeClr>
                </a:solidFill>
                <a:latin typeface="Arial" pitchFamily="34" charset="0"/>
                <a:cs typeface="Arial" pitchFamily="34" charset="0"/>
              </a:rPr>
              <a:t>1, ЗИЛ-131 </a:t>
            </a:r>
            <a:r>
              <a:rPr lang="mn-MN" dirty="0">
                <a:solidFill>
                  <a:schemeClr val="tx1">
                    <a:lumMod val="95000"/>
                    <a:lumOff val="5000"/>
                  </a:schemeClr>
                </a:solidFill>
                <a:latin typeface="Arial" pitchFamily="34" charset="0"/>
                <a:cs typeface="Arial" pitchFamily="34" charset="0"/>
              </a:rPr>
              <a:t>машин чиргүүлтэй </a:t>
            </a:r>
            <a:r>
              <a:rPr lang="mn-MN" dirty="0" smtClean="0">
                <a:solidFill>
                  <a:schemeClr val="tx1">
                    <a:lumMod val="95000"/>
                    <a:lumOff val="5000"/>
                  </a:schemeClr>
                </a:solidFill>
                <a:latin typeface="Arial" pitchFamily="34" charset="0"/>
                <a:cs typeface="Arial" pitchFamily="34" charset="0"/>
              </a:rPr>
              <a:t>1, мод </a:t>
            </a:r>
            <a:r>
              <a:rPr lang="mn-MN" dirty="0">
                <a:solidFill>
                  <a:schemeClr val="tx1">
                    <a:lumMod val="95000"/>
                    <a:lumOff val="5000"/>
                  </a:schemeClr>
                </a:solidFill>
                <a:latin typeface="Arial" pitchFamily="34" charset="0"/>
                <a:cs typeface="Arial" pitchFamily="34" charset="0"/>
              </a:rPr>
              <a:t>цагаалгын МТЗ-50 трактор </a:t>
            </a:r>
            <a:r>
              <a:rPr lang="mn-MN" dirty="0" smtClean="0">
                <a:solidFill>
                  <a:schemeClr val="tx1">
                    <a:lumMod val="95000"/>
                    <a:lumOff val="5000"/>
                  </a:schemeClr>
                </a:solidFill>
                <a:latin typeface="Arial" pitchFamily="34" charset="0"/>
                <a:cs typeface="Arial" pitchFamily="34" charset="0"/>
              </a:rPr>
              <a:t>1,бага оврын трактор 1,мод </a:t>
            </a:r>
            <a:r>
              <a:rPr lang="mn-MN" dirty="0">
                <a:solidFill>
                  <a:schemeClr val="tx1">
                    <a:lumMod val="95000"/>
                    <a:lumOff val="5000"/>
                  </a:schemeClr>
                </a:solidFill>
                <a:latin typeface="Arial" pitchFamily="34" charset="0"/>
                <a:cs typeface="Arial" pitchFamily="34" charset="0"/>
              </a:rPr>
              <a:t>бэлтгэлийн Урал хөрөө </a:t>
            </a:r>
            <a:r>
              <a:rPr lang="mn-MN" dirty="0" smtClean="0">
                <a:solidFill>
                  <a:schemeClr val="tx1">
                    <a:lumMod val="95000"/>
                    <a:lumOff val="5000"/>
                  </a:schemeClr>
                </a:solidFill>
                <a:latin typeface="Arial" pitchFamily="34" charset="0"/>
                <a:cs typeface="Arial" pitchFamily="34" charset="0"/>
              </a:rPr>
              <a:t>1ш, ШТИЛ</a:t>
            </a:r>
            <a:r>
              <a:rPr lang="en-US" dirty="0" smtClean="0">
                <a:solidFill>
                  <a:schemeClr val="tx1">
                    <a:lumMod val="95000"/>
                    <a:lumOff val="5000"/>
                  </a:schemeClr>
                </a:solidFill>
                <a:latin typeface="Arial" pitchFamily="34" charset="0"/>
                <a:cs typeface="Arial" pitchFamily="34" charset="0"/>
              </a:rPr>
              <a:t> </a:t>
            </a:r>
            <a:r>
              <a:rPr lang="mn-MN" dirty="0">
                <a:solidFill>
                  <a:schemeClr val="tx1">
                    <a:lumMod val="95000"/>
                    <a:lumOff val="5000"/>
                  </a:schemeClr>
                </a:solidFill>
                <a:latin typeface="Arial" pitchFamily="34" charset="0"/>
                <a:cs typeface="Arial" pitchFamily="34" charset="0"/>
              </a:rPr>
              <a:t>хөрөө 1ш зэрэг техник </a:t>
            </a:r>
            <a:r>
              <a:rPr lang="mn-MN" dirty="0" smtClean="0">
                <a:solidFill>
                  <a:schemeClr val="tx1">
                    <a:lumMod val="95000"/>
                    <a:lumOff val="5000"/>
                  </a:schemeClr>
                </a:solidFill>
                <a:latin typeface="Arial" pitchFamily="34" charset="0"/>
                <a:cs typeface="Arial" pitchFamily="34" charset="0"/>
              </a:rPr>
              <a:t>хэрэгсэлтэйгээр  үйл ажиллагаа</a:t>
            </a:r>
            <a:r>
              <a:rPr lang="en-US" dirty="0" smtClean="0">
                <a:solidFill>
                  <a:schemeClr val="tx1">
                    <a:lumMod val="95000"/>
                    <a:lumOff val="5000"/>
                  </a:schemeClr>
                </a:solidFill>
                <a:latin typeface="Arial" pitchFamily="34" charset="0"/>
                <a:cs typeface="Arial" pitchFamily="34" charset="0"/>
              </a:rPr>
              <a:t> </a:t>
            </a:r>
            <a:r>
              <a:rPr lang="mn-MN" dirty="0" smtClean="0">
                <a:solidFill>
                  <a:schemeClr val="tx1">
                    <a:lumMod val="95000"/>
                    <a:lumOff val="5000"/>
                  </a:schemeClr>
                </a:solidFill>
                <a:latin typeface="Arial" pitchFamily="34" charset="0"/>
                <a:cs typeface="Arial" pitchFamily="34" charset="0"/>
              </a:rPr>
              <a:t>явуулж </a:t>
            </a:r>
            <a:r>
              <a:rPr lang="mn-MN" dirty="0">
                <a:solidFill>
                  <a:schemeClr val="tx1">
                    <a:lumMod val="95000"/>
                    <a:lumOff val="5000"/>
                  </a:schemeClr>
                </a:solidFill>
                <a:latin typeface="Arial" pitchFamily="34" charset="0"/>
                <a:cs typeface="Arial" pitchFamily="34" charset="0"/>
              </a:rPr>
              <a:t>байна</a:t>
            </a:r>
            <a:r>
              <a:rPr lang="mn-MN" dirty="0" smtClean="0">
                <a:solidFill>
                  <a:schemeClr val="tx1">
                    <a:lumMod val="95000"/>
                    <a:lumOff val="5000"/>
                  </a:schemeClr>
                </a:solidFill>
                <a:latin typeface="Arial" pitchFamily="34" charset="0"/>
                <a:cs typeface="Arial" pitchFamily="34" charset="0"/>
              </a:rPr>
              <a:t>.</a:t>
            </a:r>
            <a:r>
              <a:rPr lang="en-US" dirty="0" smtClean="0">
                <a:solidFill>
                  <a:schemeClr val="tx1">
                    <a:lumMod val="95000"/>
                    <a:lumOff val="5000"/>
                  </a:schemeClr>
                </a:solidFill>
                <a:latin typeface="Arial" pitchFamily="34" charset="0"/>
                <a:cs typeface="Arial" pitchFamily="34" charset="0"/>
              </a:rPr>
              <a:t> </a:t>
            </a:r>
            <a:endParaRPr lang="en-US"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409711533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ome\Desktop\Eegii\25590250_1970311203292048_1390563556_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1"/>
            <a:ext cx="7162800" cy="3516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25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162800" cy="609600"/>
          </a:xfrm>
        </p:spPr>
        <p:txBody>
          <a:bodyPr>
            <a:normAutofit/>
          </a:bodyPr>
          <a:lstStyle/>
          <a:p>
            <a:pPr algn="ctr"/>
            <a:r>
              <a:rPr lang="mn-MN" dirty="0" smtClean="0"/>
              <a:t>Хашааны ар тал</a:t>
            </a:r>
            <a:endParaRPr lang="en-US" dirty="0"/>
          </a:p>
        </p:txBody>
      </p:sp>
      <p:pic>
        <p:nvPicPr>
          <p:cNvPr id="4" name="Content Placeholder 3" descr="C:\Users\home\Desktop\Eegii\24020176_1759397534366929_78254283_n.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1295401"/>
            <a:ext cx="7239000" cy="4800600"/>
          </a:xfrm>
          <a:prstGeom prst="rect">
            <a:avLst/>
          </a:prstGeom>
          <a:noFill/>
          <a:ln>
            <a:noFill/>
          </a:ln>
        </p:spPr>
      </p:pic>
    </p:spTree>
    <p:extLst>
      <p:ext uri="{BB962C8B-B14F-4D97-AF65-F5344CB8AC3E}">
        <p14:creationId xmlns:p14="http://schemas.microsoft.com/office/powerpoint/2010/main" val="2958602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391400" cy="685800"/>
          </a:xfrm>
        </p:spPr>
        <p:txBody>
          <a:bodyPr>
            <a:normAutofit/>
          </a:bodyPr>
          <a:lstStyle/>
          <a:p>
            <a:pPr algn="ctr"/>
            <a:r>
              <a:rPr lang="mn-MN" dirty="0" smtClean="0"/>
              <a:t>Хашааны урд тал</a:t>
            </a:r>
            <a:endParaRPr lang="en-US" dirty="0"/>
          </a:p>
        </p:txBody>
      </p:sp>
      <p:pic>
        <p:nvPicPr>
          <p:cNvPr id="4" name="Content Placeholder 3" descr="C:\Users\home\Desktop\Eegii\25564861_1759397504366932_380500851_n.jpg"/>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838200" y="1219200"/>
            <a:ext cx="7391400" cy="5105401"/>
          </a:xfrm>
          <a:prstGeom prst="rect">
            <a:avLst/>
          </a:prstGeom>
          <a:noFill/>
          <a:ln>
            <a:noFill/>
          </a:ln>
        </p:spPr>
      </p:pic>
    </p:spTree>
    <p:extLst>
      <p:ext uri="{BB962C8B-B14F-4D97-AF65-F5344CB8AC3E}">
        <p14:creationId xmlns:p14="http://schemas.microsoft.com/office/powerpoint/2010/main" val="4086500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Ойг нөхөн сэргээх тал дээр:</a:t>
            </a:r>
            <a:br>
              <a:rPr lang="mn-MN" dirty="0"/>
            </a:br>
            <a:endParaRPr lang="en-US" dirty="0"/>
          </a:p>
        </p:txBody>
      </p:sp>
      <p:sp>
        <p:nvSpPr>
          <p:cNvPr id="3" name="Content Placeholder 2"/>
          <p:cNvSpPr>
            <a:spLocks noGrp="1"/>
          </p:cNvSpPr>
          <p:nvPr>
            <p:ph sz="quarter" idx="1"/>
          </p:nvPr>
        </p:nvSpPr>
        <p:spPr>
          <a:xfrm>
            <a:off x="457200" y="990600"/>
            <a:ext cx="7467600" cy="5257800"/>
          </a:xfrm>
        </p:spPr>
        <p:txBody>
          <a:bodyPr/>
          <a:lstStyle/>
          <a:p>
            <a:pPr marL="0" indent="0">
              <a:buNone/>
            </a:pPr>
            <a:r>
              <a:rPr lang="mn-MN" dirty="0" smtClean="0"/>
              <a:t>    Компаны  мод үржүүлгийн талбай шинээр байгуулж 3 кг шинэсний үр суулгаж арчилж ургуулж тарьцтай болсон .Ирэх хавар 1 настай тарьцтай болж байна.</a:t>
            </a:r>
          </a:p>
          <a:p>
            <a:pPr marL="0" indent="0">
              <a:buNone/>
            </a:pPr>
            <a:r>
              <a:rPr lang="mn-MN" dirty="0"/>
              <a:t> </a:t>
            </a:r>
            <a:r>
              <a:rPr lang="mn-MN" dirty="0" smtClean="0"/>
              <a:t> </a:t>
            </a:r>
            <a:r>
              <a:rPr lang="mn-MN" dirty="0" smtClean="0"/>
              <a:t>  2018 онд </a:t>
            </a:r>
            <a:r>
              <a:rPr lang="mn-MN" dirty="0"/>
              <a:t>тус сумын </a:t>
            </a:r>
            <a:r>
              <a:rPr lang="mn-MN" dirty="0" smtClean="0"/>
              <a:t>5-р </a:t>
            </a:r>
            <a:r>
              <a:rPr lang="mn-MN" dirty="0"/>
              <a:t>багийн нутаг </a:t>
            </a:r>
            <a:r>
              <a:rPr lang="mn-MN" dirty="0" smtClean="0"/>
              <a:t>Дэлгүүс  </a:t>
            </a:r>
            <a:r>
              <a:rPr lang="mn-MN" dirty="0"/>
              <a:t>гэдэг газар </a:t>
            </a:r>
            <a:r>
              <a:rPr lang="mn-MN" dirty="0"/>
              <a:t>1</a:t>
            </a:r>
            <a:r>
              <a:rPr lang="mn-MN" dirty="0" smtClean="0"/>
              <a:t> </a:t>
            </a:r>
            <a:r>
              <a:rPr lang="mn-MN" dirty="0"/>
              <a:t>га газар нөхөн </a:t>
            </a:r>
            <a:r>
              <a:rPr lang="mn-MN" dirty="0" smtClean="0"/>
              <a:t>сэргээлтийг  Тэлэрийн гол ойн мэргэжлийн байгууллагаас </a:t>
            </a:r>
            <a:r>
              <a:rPr lang="mn-MN" dirty="0" smtClean="0"/>
              <a:t>2500</a:t>
            </a:r>
            <a:r>
              <a:rPr lang="mn-MN" dirty="0" smtClean="0"/>
              <a:t> </a:t>
            </a:r>
            <a:r>
              <a:rPr lang="mn-MN" dirty="0" smtClean="0"/>
              <a:t>ширхэг 3-н настай  тарьц авч хавар тарьж 10-н иргэнийг өдрийн 20,0 мянган төгрөгийн  ажлын хөлс өгч 2 өдөр ажиллуулсан.</a:t>
            </a:r>
          </a:p>
          <a:p>
            <a:r>
              <a:rPr lang="mn-MN" dirty="0" smtClean="0"/>
              <a:t>Нөхөн сэргээлтийн ажлынявцын зураг </a:t>
            </a:r>
            <a:endParaRPr lang="mn-MN" dirty="0"/>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237746"/>
            <a:ext cx="4114800" cy="2382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051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609600" y="838200"/>
            <a:ext cx="7696199"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800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Тэлэрийн гол ХХК-аас авсан шинэс модны 3-н настай тарьц</a:t>
            </a:r>
            <a:endParaRPr lang="en-US" dirty="0"/>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457200" y="2057400"/>
            <a:ext cx="388620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057400"/>
            <a:ext cx="3429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2766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home\Desktop\Eegii\25555405_2191011761118945_760086677_n (1).jpg"/>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2423"/>
            <a:ext cx="3124200" cy="3076575"/>
          </a:xfrm>
          <a:prstGeom prst="rect">
            <a:avLst/>
          </a:prstGeom>
          <a:noFill/>
          <a:ln>
            <a:noFill/>
          </a:ln>
        </p:spPr>
      </p:pic>
      <p:pic>
        <p:nvPicPr>
          <p:cNvPr id="3" name="Picture 2" descr="C:\Users\home\Desktop\Eegii\25555498_2191012781118843_1745839848_n (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52424"/>
            <a:ext cx="2971800" cy="3076575"/>
          </a:xfrm>
          <a:prstGeom prst="rect">
            <a:avLst/>
          </a:prstGeom>
          <a:noFill/>
          <a:ln>
            <a:noFill/>
          </a:ln>
        </p:spPr>
      </p:pic>
      <p:pic>
        <p:nvPicPr>
          <p:cNvPr id="4" name="Picture 3" descr="C:\Users\home\Desktop\Eegii\25555556_2191013281118793_384530936_n.jpg"/>
          <p:cNvPicPr/>
          <p:nvPr/>
        </p:nvPicPr>
        <p:blipFill>
          <a:blip r:embed="rId4">
            <a:extLst>
              <a:ext uri="{28A0092B-C50C-407E-A947-70E740481C1C}">
                <a14:useLocalDpi xmlns:a14="http://schemas.microsoft.com/office/drawing/2010/main" val="0"/>
              </a:ext>
            </a:extLst>
          </a:blip>
          <a:srcRect/>
          <a:stretch>
            <a:fillRect/>
          </a:stretch>
        </p:blipFill>
        <p:spPr bwMode="auto">
          <a:xfrm>
            <a:off x="914400" y="3403598"/>
            <a:ext cx="3124200" cy="2997202"/>
          </a:xfrm>
          <a:prstGeom prst="rect">
            <a:avLst/>
          </a:prstGeom>
          <a:noFill/>
          <a:ln>
            <a:noFill/>
          </a:ln>
        </p:spPr>
      </p:pic>
      <p:pic>
        <p:nvPicPr>
          <p:cNvPr id="5" name="Picture 4" descr="C:\Users\home\Desktop\Eegii\25564672_2191012397785548_312223619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0" y="3441696"/>
            <a:ext cx="2971800" cy="2959104"/>
          </a:xfrm>
          <a:prstGeom prst="rect">
            <a:avLst/>
          </a:prstGeom>
          <a:noFill/>
          <a:ln>
            <a:noFill/>
          </a:ln>
        </p:spPr>
      </p:pic>
    </p:spTree>
    <p:extLst>
      <p:ext uri="{BB962C8B-B14F-4D97-AF65-F5344CB8AC3E}">
        <p14:creationId xmlns:p14="http://schemas.microsoft.com/office/powerpoint/2010/main" val="3420125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home\Desktop\Eegii\25589779_2191008604452594_516647515_n.jpg"/>
          <p:cNvPicPr/>
          <p:nvPr/>
        </p:nvPicPr>
        <p:blipFill>
          <a:blip r:embed="rId2">
            <a:extLst>
              <a:ext uri="{28A0092B-C50C-407E-A947-70E740481C1C}">
                <a14:useLocalDpi xmlns:a14="http://schemas.microsoft.com/office/drawing/2010/main" val="0"/>
              </a:ext>
            </a:extLst>
          </a:blip>
          <a:srcRect/>
          <a:stretch>
            <a:fillRect/>
          </a:stretch>
        </p:blipFill>
        <p:spPr bwMode="auto">
          <a:xfrm>
            <a:off x="838200" y="552450"/>
            <a:ext cx="3124200" cy="2952750"/>
          </a:xfrm>
          <a:prstGeom prst="rect">
            <a:avLst/>
          </a:prstGeom>
          <a:noFill/>
          <a:ln>
            <a:noFill/>
          </a:ln>
        </p:spPr>
      </p:pic>
      <p:pic>
        <p:nvPicPr>
          <p:cNvPr id="3" name="Picture 2" descr="C:\Users\home\Desktop\Eegii\25589845_2191008241119297_1068578830_n.jpg"/>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52450"/>
            <a:ext cx="3000375" cy="2952749"/>
          </a:xfrm>
          <a:prstGeom prst="rect">
            <a:avLst/>
          </a:prstGeom>
          <a:noFill/>
          <a:ln>
            <a:noFill/>
          </a:ln>
        </p:spPr>
      </p:pic>
      <p:pic>
        <p:nvPicPr>
          <p:cNvPr id="4" name="Picture 3" descr="C:\Users\home\Desktop\Eegii\25590020_2191011004452354_1023959364_n.jpg"/>
          <p:cNvPicPr/>
          <p:nvPr/>
        </p:nvPicPr>
        <p:blipFill>
          <a:blip r:embed="rId4">
            <a:extLst>
              <a:ext uri="{28A0092B-C50C-407E-A947-70E740481C1C}">
                <a14:useLocalDpi xmlns:a14="http://schemas.microsoft.com/office/drawing/2010/main" val="0"/>
              </a:ext>
            </a:extLst>
          </a:blip>
          <a:srcRect/>
          <a:stretch>
            <a:fillRect/>
          </a:stretch>
        </p:blipFill>
        <p:spPr bwMode="auto">
          <a:xfrm>
            <a:off x="838200" y="3505200"/>
            <a:ext cx="3124200" cy="2895600"/>
          </a:xfrm>
          <a:prstGeom prst="rect">
            <a:avLst/>
          </a:prstGeom>
          <a:noFill/>
          <a:ln>
            <a:noFill/>
          </a:ln>
        </p:spPr>
      </p:pic>
      <p:pic>
        <p:nvPicPr>
          <p:cNvPr id="5" name="Picture 4" descr="C:\Users\home\Desktop\Eegii\25593471_2191010501119071_53181684_n.jpg"/>
          <p:cNvPicPr/>
          <p:nvPr/>
        </p:nvPicPr>
        <p:blipFill>
          <a:blip r:embed="rId5">
            <a:extLst>
              <a:ext uri="{28A0092B-C50C-407E-A947-70E740481C1C}">
                <a14:useLocalDpi xmlns:a14="http://schemas.microsoft.com/office/drawing/2010/main" val="0"/>
              </a:ext>
            </a:extLst>
          </a:blip>
          <a:srcRect/>
          <a:stretch>
            <a:fillRect/>
          </a:stretch>
        </p:blipFill>
        <p:spPr bwMode="auto">
          <a:xfrm>
            <a:off x="4876799" y="3505200"/>
            <a:ext cx="3000375" cy="2895601"/>
          </a:xfrm>
          <a:prstGeom prst="rect">
            <a:avLst/>
          </a:prstGeom>
          <a:noFill/>
          <a:ln>
            <a:noFill/>
          </a:ln>
        </p:spPr>
      </p:pic>
    </p:spTree>
    <p:extLst>
      <p:ext uri="{BB962C8B-B14F-4D97-AF65-F5344CB8AC3E}">
        <p14:creationId xmlns:p14="http://schemas.microsoft.com/office/powerpoint/2010/main" val="2431885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Ойн хамгаалал</a:t>
            </a:r>
            <a:br>
              <a:rPr lang="mn-MN" dirty="0"/>
            </a:br>
            <a:endParaRPr lang="en-US" dirty="0"/>
          </a:p>
        </p:txBody>
      </p:sp>
      <p:sp>
        <p:nvSpPr>
          <p:cNvPr id="3" name="Content Placeholder 2"/>
          <p:cNvSpPr>
            <a:spLocks noGrp="1"/>
          </p:cNvSpPr>
          <p:nvPr>
            <p:ph sz="quarter" idx="1"/>
          </p:nvPr>
        </p:nvSpPr>
        <p:spPr>
          <a:xfrm>
            <a:off x="457200" y="1066800"/>
            <a:ext cx="7467600" cy="5407152"/>
          </a:xfrm>
        </p:spPr>
        <p:txBody>
          <a:bodyPr>
            <a:normAutofit fontScale="85000" lnSpcReduction="20000"/>
          </a:bodyPr>
          <a:lstStyle/>
          <a:p>
            <a:r>
              <a:rPr lang="mn-MN" dirty="0" smtClean="0">
                <a:latin typeface="Arial" pitchFamily="34" charset="0"/>
                <a:cs typeface="Arial" pitchFamily="34" charset="0"/>
              </a:rPr>
              <a:t>Ойн </a:t>
            </a:r>
            <a:r>
              <a:rPr lang="mn-MN" dirty="0">
                <a:latin typeface="Arial" pitchFamily="34" charset="0"/>
                <a:cs typeface="Arial" pitchFamily="34" charset="0"/>
              </a:rPr>
              <a:t>түймэртэй тэмцэх түүнээс түүнээс урьдчилан сэргийлэх талаар түймрийн гал дэгдэлтийн үе жил бүрийн хавар 3-р </a:t>
            </a:r>
            <a:r>
              <a:rPr lang="mn-MN" dirty="0" smtClean="0">
                <a:latin typeface="Arial" pitchFamily="34" charset="0"/>
                <a:cs typeface="Arial" pitchFamily="34" charset="0"/>
              </a:rPr>
              <a:t>сараас 6-р </a:t>
            </a:r>
            <a:r>
              <a:rPr lang="mn-MN" dirty="0">
                <a:latin typeface="Arial" pitchFamily="34" charset="0"/>
                <a:cs typeface="Arial" pitchFamily="34" charset="0"/>
              </a:rPr>
              <a:t>сар дуустал ,хавар 09-р сараас 11-р сар хүртэл хугацаанд ил задгай гал түлэхгүй байх зайлшгүй тохиолдолд түлсэн гал түүний цог нурам мөн асаасан чүдэнз </a:t>
            </a:r>
            <a:r>
              <a:rPr lang="mn-MN" dirty="0" smtClean="0">
                <a:latin typeface="Arial" pitchFamily="34" charset="0"/>
                <a:cs typeface="Arial" pitchFamily="34" charset="0"/>
              </a:rPr>
              <a:t>шатсан </a:t>
            </a:r>
            <a:r>
              <a:rPr lang="mn-MN" dirty="0">
                <a:latin typeface="Arial" pitchFamily="34" charset="0"/>
                <a:cs typeface="Arial" pitchFamily="34" charset="0"/>
              </a:rPr>
              <a:t>тамхийг бүрэн унтраах талаар гарын авлага санамж материалыг жил </a:t>
            </a:r>
            <a:r>
              <a:rPr lang="mn-MN" dirty="0" smtClean="0">
                <a:latin typeface="Arial" pitchFamily="34" charset="0"/>
                <a:cs typeface="Arial" pitchFamily="34" charset="0"/>
              </a:rPr>
              <a:t>болгон 200 </a:t>
            </a:r>
            <a:r>
              <a:rPr lang="mn-MN" dirty="0">
                <a:latin typeface="Arial" pitchFamily="34" charset="0"/>
                <a:cs typeface="Arial" pitchFamily="34" charset="0"/>
              </a:rPr>
              <a:t>ширхэгийг хэвлэн </a:t>
            </a:r>
            <a:r>
              <a:rPr lang="mn-MN" dirty="0" smtClean="0">
                <a:latin typeface="Arial" pitchFamily="34" charset="0"/>
                <a:cs typeface="Arial" pitchFamily="34" charset="0"/>
              </a:rPr>
              <a:t>мод бэлтгэсэн газрынхаа ойролцоох  </a:t>
            </a:r>
            <a:r>
              <a:rPr lang="mn-MN" dirty="0">
                <a:latin typeface="Arial" pitchFamily="34" charset="0"/>
                <a:cs typeface="Arial" pitchFamily="34" charset="0"/>
              </a:rPr>
              <a:t>иргэдэд тараасан.Мөн гал түймэртэй тэмцэх талаар </a:t>
            </a:r>
            <a:r>
              <a:rPr lang="mn-MN" dirty="0" smtClean="0">
                <a:latin typeface="Arial" pitchFamily="34" charset="0"/>
                <a:cs typeface="Arial" pitchFamily="34" charset="0"/>
              </a:rPr>
              <a:t>түүнээс </a:t>
            </a:r>
            <a:r>
              <a:rPr lang="mn-MN" dirty="0">
                <a:latin typeface="Arial" pitchFamily="34" charset="0"/>
                <a:cs typeface="Arial" pitchFamily="34" charset="0"/>
              </a:rPr>
              <a:t>урьдчилан сэргийлэх самбар хэвлүүлж ажилчдын байранд байрлуулсан.Түймрийн аюултай үед мод бэлтгэлд гарахдаа тухайн нутаг дэвсгэрийг хариуцсан байгаль хамгаалагчид мэдэгдэж гал түймэр гаргахгүй байх </a:t>
            </a:r>
            <a:r>
              <a:rPr lang="mn-MN" dirty="0" smtClean="0">
                <a:latin typeface="Arial" pitchFamily="34" charset="0"/>
                <a:cs typeface="Arial" pitchFamily="34" charset="0"/>
              </a:rPr>
              <a:t>талаар зааварчилгаа авч </a:t>
            </a:r>
            <a:r>
              <a:rPr lang="mn-MN" dirty="0">
                <a:latin typeface="Arial" pitchFamily="34" charset="0"/>
                <a:cs typeface="Arial" pitchFamily="34" charset="0"/>
              </a:rPr>
              <a:t>баталгаа </a:t>
            </a:r>
            <a:r>
              <a:rPr lang="mn-MN" dirty="0" smtClean="0">
                <a:latin typeface="Arial" pitchFamily="34" charset="0"/>
                <a:cs typeface="Arial" pitchFamily="34" charset="0"/>
              </a:rPr>
              <a:t>гаргаж.өгдөг. Гал </a:t>
            </a:r>
            <a:r>
              <a:rPr lang="mn-MN" dirty="0">
                <a:latin typeface="Arial" pitchFamily="34" charset="0"/>
                <a:cs typeface="Arial" pitchFamily="34" charset="0"/>
              </a:rPr>
              <a:t>түймрийн аюултай үед   Улаан-Асга, Хайрхан толгой  багт  мод бэлтгэлийн ажилд гарахдаа баг хариуцсан байгаль хамгаалагчид мэдэгдэж тухайн тусгаарлалт хийсэн ойр орчмын нутагт байнгийн хяналт тавьж  баг хариуцсан идэвхтэн байгаль хамгаалагчид эргүүлээр явах 30 литр бензинийг компаниас гаргаж өгсөн.</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1557810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7467600" cy="6092952"/>
          </a:xfrm>
        </p:spPr>
        <p:txBody>
          <a:bodyPr>
            <a:normAutofit fontScale="85000" lnSpcReduction="10000"/>
          </a:bodyPr>
          <a:lstStyle/>
          <a:p>
            <a:r>
              <a:rPr lang="mn-MN" dirty="0"/>
              <a:t>Галын аюулаас хамгаалж гал унтраах хэрэгслуудийг бэлэн байлгаж гал түймрээс урьдчилан сэргийлэх техникийн аюулгүй ажиллагааны талаар ажилчидаа </a:t>
            </a:r>
            <a:r>
              <a:rPr lang="mn-MN" dirty="0" smtClean="0"/>
              <a:t> мэдээллээр </a:t>
            </a:r>
            <a:r>
              <a:rPr lang="mn-MN" dirty="0"/>
              <a:t>хангаж зааварчилгаа өгч ажилласан</a:t>
            </a:r>
            <a:r>
              <a:rPr lang="mn-MN" dirty="0" smtClean="0"/>
              <a:t>.</a:t>
            </a:r>
          </a:p>
          <a:p>
            <a:r>
              <a:rPr lang="mn-MN" dirty="0" smtClean="0"/>
              <a:t>Байгууллагын </a:t>
            </a:r>
            <a:r>
              <a:rPr lang="mn-MN" dirty="0"/>
              <a:t>галын аюулгүй ажиллагааны байранд хүрз 3.зээтүү 1,резинэн цохиур 8, дэгээ 8, галын хор 1элс 4-н шуудай бэлтгэж байрлуулсан </a:t>
            </a:r>
            <a:r>
              <a:rPr lang="mn-MN" dirty="0" smtClean="0"/>
              <a:t>.</a:t>
            </a:r>
          </a:p>
          <a:p>
            <a:r>
              <a:rPr lang="mn-MN" dirty="0" smtClean="0"/>
              <a:t>Ой </a:t>
            </a:r>
            <a:r>
              <a:rPr lang="mn-MN" dirty="0"/>
              <a:t>хээрийн түймрийн үед ажиллах төлөвлөгөөг боловсруулж хуваарь гарган ой хээрийн түймрийн үед ажиллах аюулгүйн зааварчилгааг нийт ажилчидад танилцуулж гарын үсэг зуруулан бэлэн байдалд байдаг</a:t>
            </a:r>
            <a:r>
              <a:rPr lang="mn-MN" dirty="0" smtClean="0"/>
              <a:t>.</a:t>
            </a:r>
          </a:p>
          <a:p>
            <a:r>
              <a:rPr lang="mn-MN" dirty="0" smtClean="0"/>
              <a:t>Сумын </a:t>
            </a:r>
            <a:r>
              <a:rPr lang="mn-MN" dirty="0"/>
              <a:t>ЗДТГ-аас зохион байгуулсан ой хээрийн түймрээс урьдчилан сэргийлэх ,гамшигийн үед хэрхэн ажиллах сургалтанд 4-н ажилчин суулгасан</a:t>
            </a:r>
            <a:r>
              <a:rPr lang="mn-MN" dirty="0" smtClean="0"/>
              <a:t>.</a:t>
            </a:r>
          </a:p>
          <a:p>
            <a:r>
              <a:rPr lang="mn-MN" dirty="0" smtClean="0"/>
              <a:t> </a:t>
            </a:r>
            <a:r>
              <a:rPr lang="mn-MN" dirty="0"/>
              <a:t>Нарс шинэсэн төгөл Сум дундын ойн ангиас зохион байгуулсан сургалтанд сууж зохион байгуулсан </a:t>
            </a:r>
            <a:r>
              <a:rPr lang="mn-MN" dirty="0" smtClean="0"/>
              <a:t>гар </a:t>
            </a:r>
            <a:r>
              <a:rPr lang="mn-MN" dirty="0"/>
              <a:t>бөмбөгийн тэмцээнд Тэлэрийн гол ХХК-тай нэг баг болж хамтарч орж 2-р байранд орсон.</a:t>
            </a:r>
            <a:endParaRPr lang="en-US" dirty="0"/>
          </a:p>
        </p:txBody>
      </p:sp>
    </p:spTree>
    <p:extLst>
      <p:ext uri="{BB962C8B-B14F-4D97-AF65-F5344CB8AC3E}">
        <p14:creationId xmlns:p14="http://schemas.microsoft.com/office/powerpoint/2010/main" val="615374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mn-MN" b="1" dirty="0" smtClean="0"/>
              <a:t>Нэг.Орон нутаг,аймаг улсын төсөвт оруулсан татвар төлбөр  хураамж </a:t>
            </a:r>
            <a:endParaRPr lang="en-US" b="1" dirty="0"/>
          </a:p>
        </p:txBody>
      </p:sp>
      <p:sp>
        <p:nvSpPr>
          <p:cNvPr id="3" name="Content Placeholder 2"/>
          <p:cNvSpPr>
            <a:spLocks noGrp="1"/>
          </p:cNvSpPr>
          <p:nvPr>
            <p:ph sz="quarter" idx="1"/>
          </p:nvPr>
        </p:nvSpPr>
        <p:spPr>
          <a:xfrm>
            <a:off x="457200" y="1600200"/>
            <a:ext cx="7467600" cy="4873752"/>
          </a:xfrm>
        </p:spPr>
        <p:txBody>
          <a:bodyPr>
            <a:normAutofit fontScale="85000" lnSpcReduction="20000"/>
          </a:bodyPr>
          <a:lstStyle/>
          <a:p>
            <a:pPr marL="0" indent="0">
              <a:buNone/>
            </a:pPr>
            <a:r>
              <a:rPr lang="mn-MN" dirty="0" smtClean="0"/>
              <a:t> </a:t>
            </a:r>
          </a:p>
          <a:p>
            <a:r>
              <a:rPr lang="mn-MN" dirty="0" smtClean="0"/>
              <a:t>Тайлант онд  газарт  га талбай ойн арчилгаа цэвэрлэгээний зориулалтаар тусгаарлуулсан</a:t>
            </a:r>
          </a:p>
          <a:p>
            <a:r>
              <a:rPr lang="mn-MN" dirty="0"/>
              <a:t>Хэрэглээний мод </a:t>
            </a:r>
            <a:r>
              <a:rPr lang="en-US" dirty="0" smtClean="0"/>
              <a:t>265.1</a:t>
            </a:r>
            <a:r>
              <a:rPr lang="mn-MN" dirty="0" smtClean="0"/>
              <a:t> </a:t>
            </a:r>
            <a:r>
              <a:rPr lang="mn-MN" dirty="0"/>
              <a:t>м.куб, түлшний мод </a:t>
            </a:r>
            <a:r>
              <a:rPr lang="en-US" dirty="0" smtClean="0"/>
              <a:t>516.1</a:t>
            </a:r>
            <a:r>
              <a:rPr lang="mn-MN" dirty="0" smtClean="0"/>
              <a:t> </a:t>
            </a:r>
            <a:r>
              <a:rPr lang="mn-MN" dirty="0"/>
              <a:t>м.куб-ыг бэлтгэсэн байна</a:t>
            </a:r>
            <a:r>
              <a:rPr lang="mn-MN" dirty="0" smtClean="0"/>
              <a:t>.</a:t>
            </a:r>
            <a:endParaRPr lang="mn-MN" dirty="0"/>
          </a:p>
          <a:p>
            <a:r>
              <a:rPr lang="mn-MN" dirty="0" smtClean="0"/>
              <a:t>  Орон нутгийн орлогод хэрэглээний модны төлбөрт </a:t>
            </a:r>
            <a:r>
              <a:rPr lang="mn-MN" b="1" dirty="0" smtClean="0"/>
              <a:t>3181200</a:t>
            </a:r>
            <a:r>
              <a:rPr lang="en-US" b="1" dirty="0" smtClean="0"/>
              <a:t> </a:t>
            </a:r>
            <a:r>
              <a:rPr lang="mn-MN" dirty="0" smtClean="0"/>
              <a:t>төгрөг, түлшний модны төлбөрт 1238640 төгрөг,  ,усны төлбөр </a:t>
            </a:r>
            <a:r>
              <a:rPr lang="mn-MN" b="1" dirty="0" smtClean="0"/>
              <a:t>43000</a:t>
            </a:r>
            <a:r>
              <a:rPr lang="mn-MN" dirty="0" smtClean="0"/>
              <a:t> , хог хаягдлын хураамж </a:t>
            </a:r>
            <a:r>
              <a:rPr lang="mn-MN" b="1" dirty="0" smtClean="0"/>
              <a:t>3</a:t>
            </a:r>
            <a:r>
              <a:rPr lang="en-US" b="1" dirty="0" smtClean="0"/>
              <a:t>6000</a:t>
            </a:r>
            <a:r>
              <a:rPr lang="mn-MN" dirty="0" smtClean="0"/>
              <a:t>т,улсын тэмдэгтийн хураамж  </a:t>
            </a:r>
            <a:r>
              <a:rPr lang="mn-MN" b="1" dirty="0" smtClean="0"/>
              <a:t>205000</a:t>
            </a:r>
            <a:r>
              <a:rPr lang="mn-MN" dirty="0" smtClean="0"/>
              <a:t> т, ,нийт </a:t>
            </a:r>
            <a:r>
              <a:rPr lang="mn-MN" b="1" dirty="0" smtClean="0"/>
              <a:t>4703840 </a:t>
            </a:r>
            <a:r>
              <a:rPr lang="mn-MN" dirty="0" smtClean="0"/>
              <a:t>төгрөг оруулсан байна.</a:t>
            </a:r>
          </a:p>
          <a:p>
            <a:r>
              <a:rPr lang="mn-MN" dirty="0" smtClean="0"/>
              <a:t>Аймгийн орлогод Газрын төлбөр </a:t>
            </a:r>
            <a:r>
              <a:rPr lang="en-US" dirty="0" smtClean="0"/>
              <a:t>57600</a:t>
            </a:r>
            <a:r>
              <a:rPr lang="mn-MN" dirty="0" smtClean="0"/>
              <a:t>т,АТБӨЯХ-ийн татвар 50000т нийт </a:t>
            </a:r>
            <a:r>
              <a:rPr lang="mn-MN" b="1" dirty="0" smtClean="0"/>
              <a:t>187600</a:t>
            </a:r>
            <a:r>
              <a:rPr lang="mn-MN" dirty="0" smtClean="0"/>
              <a:t> төгрөг оруулсан байна.</a:t>
            </a:r>
          </a:p>
          <a:p>
            <a:r>
              <a:rPr lang="mn-MN" dirty="0" smtClean="0"/>
              <a:t>Улсын төсөвт ААНОАТ </a:t>
            </a:r>
            <a:r>
              <a:rPr lang="en-US" dirty="0" smtClean="0"/>
              <a:t>305000</a:t>
            </a:r>
            <a:r>
              <a:rPr lang="mn-MN" dirty="0" smtClean="0"/>
              <a:t>т, НӨАТ </a:t>
            </a:r>
            <a:r>
              <a:rPr lang="en-US" dirty="0" smtClean="0"/>
              <a:t>349930</a:t>
            </a:r>
            <a:r>
              <a:rPr lang="mn-MN" dirty="0" smtClean="0"/>
              <a:t>т  ,Автын АБТ 5000 т нийт  </a:t>
            </a:r>
            <a:r>
              <a:rPr lang="en-US" b="1" dirty="0" smtClean="0"/>
              <a:t>659930</a:t>
            </a:r>
            <a:r>
              <a:rPr lang="en-US" dirty="0" smtClean="0"/>
              <a:t> </a:t>
            </a:r>
            <a:r>
              <a:rPr lang="mn-MN" dirty="0" smtClean="0"/>
              <a:t>төгрөг төлсөн .</a:t>
            </a:r>
          </a:p>
          <a:p>
            <a:r>
              <a:rPr lang="mn-MN" dirty="0" smtClean="0"/>
              <a:t>Санхүүгийн болон татварын тайлангийн өргүй, зөрчилгүй ажилласан.</a:t>
            </a:r>
          </a:p>
          <a:p>
            <a:pPr marL="0" indent="0">
              <a:buNone/>
            </a:pPr>
            <a:endParaRPr lang="en-US" dirty="0"/>
          </a:p>
        </p:txBody>
      </p:sp>
    </p:spTree>
    <p:extLst>
      <p:ext uri="{BB962C8B-B14F-4D97-AF65-F5344CB8AC3E}">
        <p14:creationId xmlns:p14="http://schemas.microsoft.com/office/powerpoint/2010/main" val="3277400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СУРГАЛТЫН ЗУРАГ</a:t>
            </a:r>
            <a:endParaRPr lang="en-US" dirty="0"/>
          </a:p>
        </p:txBody>
      </p:sp>
      <p:pic>
        <p:nvPicPr>
          <p:cNvPr id="717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553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021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341438"/>
          </a:xfrm>
        </p:spPr>
        <p:txBody>
          <a:bodyPr>
            <a:normAutofit fontScale="90000"/>
          </a:bodyPr>
          <a:lstStyle/>
          <a:p>
            <a:pPr algn="ctr"/>
            <a:r>
              <a:rPr lang="mn-MN" dirty="0"/>
              <a:t>Ой хээрийн түймрээс сэргийлэх </a:t>
            </a:r>
            <a:r>
              <a:rPr lang="mn-MN" dirty="0" smtClean="0"/>
              <a:t>ажил</a:t>
            </a:r>
            <a:r>
              <a:rPr lang="mn-MN" dirty="0"/>
              <a:t/>
            </a:r>
            <a:br>
              <a:rPr lang="mn-MN" dirty="0"/>
            </a:br>
            <a:endParaRPr lang="en-US" dirty="0"/>
          </a:p>
        </p:txBody>
      </p:sp>
      <p:sp>
        <p:nvSpPr>
          <p:cNvPr id="3" name="Content Placeholder 2"/>
          <p:cNvSpPr>
            <a:spLocks noGrp="1"/>
          </p:cNvSpPr>
          <p:nvPr>
            <p:ph sz="quarter" idx="1"/>
          </p:nvPr>
        </p:nvSpPr>
        <p:spPr>
          <a:xfrm>
            <a:off x="457200" y="1066800"/>
            <a:ext cx="7467600" cy="5407152"/>
          </a:xfrm>
        </p:spPr>
        <p:txBody>
          <a:bodyPr/>
          <a:lstStyle/>
          <a:p>
            <a:pPr marL="1828800" lvl="6" indent="0">
              <a:buNone/>
            </a:pPr>
            <a:endParaRPr lang="mn-MN" dirty="0"/>
          </a:p>
          <a:p>
            <a:r>
              <a:rPr lang="mn-MN" dirty="0"/>
              <a:t>Мод бэлтгэж буй талбайд гал түймэр гарсан тохиолдолдгарсан түймрийг шуурхай богино хугацаанд унтраах тал дээр ажилчидад зааварчилга өгчажиллаж байна. Ажилчид гал гарсан тохиолдолд унтраах багаж хэрэгслээр бүрэн хангагдсан </a:t>
            </a:r>
            <a:r>
              <a:rPr lang="mn-MN" dirty="0" smtClean="0"/>
              <a:t>болно.</a:t>
            </a:r>
            <a:endParaRPr lang="mn-MN" dirty="0"/>
          </a:p>
          <a:p>
            <a:endParaRPr lang="en-US" dirty="0"/>
          </a:p>
        </p:txBody>
      </p:sp>
    </p:spTree>
    <p:extLst>
      <p:ext uri="{BB962C8B-B14F-4D97-AF65-F5344CB8AC3E}">
        <p14:creationId xmlns:p14="http://schemas.microsoft.com/office/powerpoint/2010/main" val="907805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341438"/>
          </a:xfrm>
        </p:spPr>
        <p:txBody>
          <a:bodyPr>
            <a:normAutofit fontScale="90000"/>
          </a:bodyPr>
          <a:lstStyle/>
          <a:p>
            <a:pPr algn="ctr"/>
            <a:r>
              <a:rPr lang="mn-MN" dirty="0" smtClean="0"/>
              <a:t>Түймэр </a:t>
            </a:r>
            <a:r>
              <a:rPr lang="mn-MN" dirty="0"/>
              <a:t>гарсан тохиолдолд ажиллах хуваарь:</a:t>
            </a:r>
            <a:br>
              <a:rPr lang="mn-MN" dirty="0"/>
            </a:b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79329790"/>
              </p:ext>
            </p:extLst>
          </p:nvPr>
        </p:nvGraphicFramePr>
        <p:xfrm>
          <a:off x="457200" y="1600200"/>
          <a:ext cx="7467600" cy="2225040"/>
        </p:xfrm>
        <a:graphic>
          <a:graphicData uri="http://schemas.openxmlformats.org/drawingml/2006/table">
            <a:tbl>
              <a:tblPr firstRow="1" bandRow="1">
                <a:tableStyleId>{5C22544A-7EE6-4342-B048-85BDC9FD1C3A}</a:tableStyleId>
              </a:tblPr>
              <a:tblGrid>
                <a:gridCol w="533400"/>
                <a:gridCol w="2819400"/>
                <a:gridCol w="4114800"/>
              </a:tblGrid>
              <a:tr h="370840">
                <a:tc>
                  <a:txBody>
                    <a:bodyPr/>
                    <a:lstStyle/>
                    <a:p>
                      <a:pPr>
                        <a:lnSpc>
                          <a:spcPct val="115000"/>
                        </a:lnSpc>
                        <a:spcAft>
                          <a:spcPts val="0"/>
                        </a:spcAft>
                      </a:pPr>
                      <a:r>
                        <a:rPr lang="mn-MN" sz="1200" dirty="0">
                          <a:effectLst/>
                          <a:latin typeface="Arial"/>
                          <a:ea typeface="Calibri"/>
                          <a:cs typeface="Times New Roman"/>
                        </a:rPr>
                        <a:t>№</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mn-MN" sz="1200" dirty="0">
                          <a:effectLst/>
                          <a:latin typeface="Arial"/>
                          <a:ea typeface="Calibri"/>
                          <a:cs typeface="Times New Roman"/>
                        </a:rPr>
                        <a:t>    1-р ээлжийн ажлын хэсэг</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mn-MN" sz="1200" dirty="0">
                          <a:effectLst/>
                          <a:latin typeface="Arial"/>
                          <a:ea typeface="Calibri"/>
                          <a:cs typeface="Times New Roman"/>
                        </a:rPr>
                        <a:t>  2-р ээлжийн ажлын хэсэг</a:t>
                      </a:r>
                      <a:endParaRPr lang="en-US" sz="1100" dirty="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mn-MN" sz="1200">
                          <a:effectLst/>
                          <a:latin typeface="Arial"/>
                          <a:ea typeface="Calibri"/>
                          <a:cs typeface="Times New Roman"/>
                        </a:rPr>
                        <a:t>1</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mn-MN" sz="1200">
                          <a:effectLst/>
                          <a:latin typeface="Arial"/>
                          <a:ea typeface="Calibri"/>
                          <a:cs typeface="Times New Roman"/>
                        </a:rPr>
                        <a:t>Ойн инженер / ахлагч/</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mn-MN" sz="1200">
                          <a:effectLst/>
                          <a:latin typeface="Arial"/>
                          <a:ea typeface="Calibri"/>
                          <a:cs typeface="Times New Roman"/>
                        </a:rPr>
                        <a:t>Захирал  /ахлагч/</a:t>
                      </a:r>
                      <a:endParaRPr lang="en-US" sz="11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mn-MN" sz="1200">
                          <a:effectLst/>
                          <a:latin typeface="Arial"/>
                          <a:ea typeface="Calibri"/>
                          <a:cs typeface="Times New Roman"/>
                        </a:rPr>
                        <a:t>2</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mn-MN" sz="1200">
                          <a:effectLst/>
                          <a:latin typeface="Arial"/>
                          <a:ea typeface="Calibri"/>
                          <a:cs typeface="Times New Roman"/>
                        </a:rPr>
                        <a:t>Хөрөөчид</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mn-MN" sz="1200">
                          <a:effectLst/>
                          <a:latin typeface="Arial"/>
                          <a:ea typeface="Calibri"/>
                          <a:cs typeface="Times New Roman"/>
                        </a:rPr>
                        <a:t>Хөрөөчид</a:t>
                      </a:r>
                      <a:endParaRPr lang="en-US" sz="11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mn-MN" sz="1200">
                          <a:effectLst/>
                          <a:latin typeface="Arial"/>
                          <a:ea typeface="Calibri"/>
                          <a:cs typeface="Times New Roman"/>
                        </a:rPr>
                        <a:t>3</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mn-MN" sz="1200">
                          <a:effectLst/>
                          <a:latin typeface="Arial"/>
                          <a:ea typeface="Calibri"/>
                          <a:cs typeface="Times New Roman"/>
                        </a:rPr>
                        <a:t>Мөчирлөгчид</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mn-MN" sz="1200">
                          <a:effectLst/>
                          <a:latin typeface="Arial"/>
                          <a:ea typeface="Calibri"/>
                          <a:cs typeface="Times New Roman"/>
                        </a:rPr>
                        <a:t>Оосорл.огчид</a:t>
                      </a:r>
                      <a:endParaRPr lang="en-US" sz="11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mn-MN" sz="1200">
                          <a:effectLst/>
                          <a:latin typeface="Arial"/>
                          <a:ea typeface="Calibri"/>
                          <a:cs typeface="Times New Roman"/>
                        </a:rPr>
                        <a:t>4</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mn-MN" sz="1200">
                          <a:effectLst/>
                          <a:latin typeface="Arial"/>
                          <a:ea typeface="Calibri"/>
                          <a:cs typeface="Times New Roman"/>
                        </a:rPr>
                        <a:t>Жолооч</a:t>
                      </a:r>
                      <a:endParaRPr lang="en-US" sz="1100">
                        <a:effectLst/>
                        <a:latin typeface="Calibri"/>
                        <a:ea typeface="Calibri"/>
                        <a:cs typeface="Times New Roman"/>
                      </a:endParaRPr>
                    </a:p>
                  </a:txBody>
                  <a:tcPr marL="68580" marR="68580" marT="0" marB="0"/>
                </a:tc>
                <a:tc>
                  <a:txBody>
                    <a:bodyPr/>
                    <a:lstStyle/>
                    <a:p>
                      <a:pPr>
                        <a:lnSpc>
                          <a:spcPct val="115000"/>
                        </a:lnSpc>
                        <a:spcAft>
                          <a:spcPts val="0"/>
                        </a:spcAft>
                      </a:pPr>
                      <a:r>
                        <a:rPr lang="mn-MN" sz="1200">
                          <a:effectLst/>
                          <a:latin typeface="Arial"/>
                          <a:ea typeface="Calibri"/>
                          <a:cs typeface="Times New Roman"/>
                        </a:rPr>
                        <a:t>Жолооч</a:t>
                      </a:r>
                      <a:endParaRPr lang="en-US" sz="1100">
                        <a:effectLst/>
                        <a:latin typeface="Calibri"/>
                        <a:ea typeface="Calibri"/>
                        <a:cs typeface="Times New Roman"/>
                      </a:endParaRPr>
                    </a:p>
                  </a:txBody>
                  <a:tcPr marL="68580" marR="68580" marT="0" marB="0"/>
                </a:tc>
              </a:tr>
              <a:tr h="370840">
                <a:tc>
                  <a:txBody>
                    <a:bodyPr/>
                    <a:lstStyle/>
                    <a:p>
                      <a:pPr>
                        <a:lnSpc>
                          <a:spcPct val="115000"/>
                        </a:lnSpc>
                        <a:spcAft>
                          <a:spcPts val="0"/>
                        </a:spcAft>
                      </a:pPr>
                      <a:r>
                        <a:rPr lang="mn-MN" sz="1200" dirty="0">
                          <a:effectLst/>
                          <a:latin typeface="Arial"/>
                          <a:ea typeface="Calibri"/>
                          <a:cs typeface="Times New Roman"/>
                        </a:rPr>
                        <a:t>5</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mn-MN" sz="1200" dirty="0">
                          <a:effectLst/>
                          <a:latin typeface="Arial"/>
                          <a:ea typeface="Calibri"/>
                          <a:cs typeface="Times New Roman"/>
                        </a:rPr>
                        <a:t>Туслах ажилтан</a:t>
                      </a:r>
                      <a:endParaRPr lang="en-US" sz="1100" dirty="0">
                        <a:effectLst/>
                        <a:latin typeface="Calibri"/>
                        <a:ea typeface="Calibri"/>
                        <a:cs typeface="Times New Roman"/>
                      </a:endParaRPr>
                    </a:p>
                  </a:txBody>
                  <a:tcPr marL="68580" marR="68580" marT="0" marB="0"/>
                </a:tc>
                <a:tc>
                  <a:txBody>
                    <a:bodyPr/>
                    <a:lstStyle/>
                    <a:p>
                      <a:pPr>
                        <a:lnSpc>
                          <a:spcPct val="115000"/>
                        </a:lnSpc>
                        <a:spcAft>
                          <a:spcPts val="0"/>
                        </a:spcAft>
                      </a:pPr>
                      <a:r>
                        <a:rPr lang="mn-MN" sz="1200" dirty="0">
                          <a:effectLst/>
                          <a:latin typeface="Arial"/>
                          <a:ea typeface="Calibri"/>
                          <a:cs typeface="Times New Roman"/>
                        </a:rPr>
                        <a:t>Туслах ажилтан</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3121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2000" y="914400"/>
            <a:ext cx="7467600" cy="5483352"/>
          </a:xfrm>
        </p:spPr>
        <p:txBody>
          <a:bodyPr>
            <a:normAutofit lnSpcReduction="10000"/>
          </a:bodyPr>
          <a:lstStyle/>
          <a:p>
            <a:r>
              <a:rPr lang="mn-MN" dirty="0"/>
              <a:t>Манай компани ойн мэргэжлийн байгууллагын ажлыг  мэргэжлийн өндөр түвшинд явуулж хуулийн хэрэгжилтийг ханган ажиллаж байна. Ажилчдыг хөдөлмөр хамгааллын хувцас,гал түймэр унтраах багаж хэрэгслээр бүрэн хангасан ба сургалт семинарт </a:t>
            </a:r>
            <a:r>
              <a:rPr lang="mn-MN" dirty="0" smtClean="0"/>
              <a:t> </a:t>
            </a:r>
            <a:r>
              <a:rPr lang="mn-MN" dirty="0"/>
              <a:t>хамруулж сертифекат </a:t>
            </a:r>
            <a:r>
              <a:rPr lang="mn-MN" dirty="0" smtClean="0"/>
              <a:t>авсан.Цаашид  </a:t>
            </a:r>
            <a:r>
              <a:rPr lang="mn-MN" dirty="0"/>
              <a:t>үйл ажиллагаагаа өргөтгөн </a:t>
            </a:r>
            <a:r>
              <a:rPr lang="mn-MN" dirty="0" smtClean="0"/>
              <a:t>тогтмолжуулж  </a:t>
            </a:r>
            <a:r>
              <a:rPr lang="mn-MN" dirty="0"/>
              <a:t>бусад аж ахуйн нэгжийн сайн туршлагыг ажилдаа нэвтрүүлж, компанийхаа санхүүгийн чадавхийг дээшлүүлж  шинэ техник, тоног төхөөрөмжийг худалдан авч ажлын бүтээмж чанарыг дээшлүүлж  </a:t>
            </a:r>
            <a:r>
              <a:rPr lang="mn-MN" dirty="0" smtClean="0"/>
              <a:t>ажиллана.2018 онд “ Бид чадна” гэсэн уриатайгаар   жишиг хороололын ажлаа чанартай хийж дуусгана.</a:t>
            </a:r>
            <a:endParaRPr lang="en-US" dirty="0"/>
          </a:p>
        </p:txBody>
      </p:sp>
    </p:spTree>
    <p:extLst>
      <p:ext uri="{BB962C8B-B14F-4D97-AF65-F5344CB8AC3E}">
        <p14:creationId xmlns:p14="http://schemas.microsoft.com/office/powerpoint/2010/main" val="3115502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home\Desktop\New folder (4)\IMG_0524.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600201"/>
            <a:ext cx="3659187" cy="22859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ome\Desktop\New folder (4)\IMG_05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6400800"/>
            <a:ext cx="23317200" cy="2331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461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457200"/>
            <a:ext cx="7696200" cy="6016752"/>
          </a:xfrm>
        </p:spPr>
        <p:txBody>
          <a:bodyPr>
            <a:normAutofit/>
          </a:bodyPr>
          <a:lstStyle/>
          <a:p>
            <a:pPr marL="0" indent="0">
              <a:buNone/>
            </a:pPr>
            <a:endParaRPr lang="mn-MN" sz="4400" dirty="0" smtClean="0">
              <a:latin typeface="Arial" pitchFamily="34" charset="0"/>
              <a:cs typeface="Arial" pitchFamily="34" charset="0"/>
            </a:endParaRPr>
          </a:p>
          <a:p>
            <a:pPr marL="0" indent="0">
              <a:buNone/>
            </a:pPr>
            <a:endParaRPr lang="mn-MN" sz="4400" dirty="0">
              <a:latin typeface="Arial" pitchFamily="34" charset="0"/>
              <a:cs typeface="Arial" pitchFamily="34" charset="0"/>
            </a:endParaRPr>
          </a:p>
          <a:p>
            <a:pPr marL="0" indent="0">
              <a:buNone/>
            </a:pPr>
            <a:endParaRPr lang="mn-MN" sz="4400" dirty="0" smtClean="0">
              <a:latin typeface="Arial" pitchFamily="34" charset="0"/>
              <a:cs typeface="Arial" pitchFamily="34" charset="0"/>
            </a:endParaRPr>
          </a:p>
          <a:p>
            <a:pPr marL="0" indent="0">
              <a:buNone/>
            </a:pPr>
            <a:r>
              <a:rPr lang="mn-MN" sz="3200" dirty="0" smtClean="0">
                <a:solidFill>
                  <a:schemeClr val="tx1">
                    <a:lumMod val="95000"/>
                    <a:lumOff val="5000"/>
                  </a:schemeClr>
                </a:solidFill>
                <a:latin typeface="Arial" pitchFamily="34" charset="0"/>
                <a:cs typeface="Arial" pitchFamily="34" charset="0"/>
              </a:rPr>
              <a:t>АНХААРАЛ ТАВЬСАНД БАЯРЛАЛАА</a:t>
            </a:r>
            <a:endParaRPr lang="mn-MN" sz="3200" dirty="0">
              <a:solidFill>
                <a:schemeClr val="tx1">
                  <a:lumMod val="95000"/>
                  <a:lumOff val="5000"/>
                </a:schemeClr>
              </a:solidFill>
              <a:latin typeface="Arial" pitchFamily="34" charset="0"/>
              <a:cs typeface="Arial" pitchFamily="34" charset="0"/>
            </a:endParaRPr>
          </a:p>
        </p:txBody>
      </p:sp>
    </p:spTree>
    <p:extLst>
      <p:ext uri="{BB962C8B-B14F-4D97-AF65-F5344CB8AC3E}">
        <p14:creationId xmlns:p14="http://schemas.microsoft.com/office/powerpoint/2010/main" val="932298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 </a:t>
            </a:r>
            <a:r>
              <a:rPr lang="mn-MN" sz="2000" dirty="0" smtClean="0">
                <a:solidFill>
                  <a:srgbClr val="0070C0"/>
                </a:solidFill>
                <a:latin typeface="Arial" pitchFamily="34" charset="0"/>
                <a:cs typeface="Arial" pitchFamily="34" charset="0"/>
              </a:rPr>
              <a:t>Ажиллах хүч, хүний нөөцийн талаар:</a:t>
            </a:r>
            <a:r>
              <a:rPr lang="ru-RU" sz="2000" dirty="0">
                <a:solidFill>
                  <a:srgbClr val="0070C0"/>
                </a:solidFill>
                <a:latin typeface="Arial" pitchFamily="34" charset="0"/>
                <a:cs typeface="Arial" pitchFamily="34" charset="0"/>
              </a:rPr>
              <a:t/>
            </a:r>
            <a:br>
              <a:rPr lang="ru-RU" sz="2000" dirty="0">
                <a:solidFill>
                  <a:srgbClr val="0070C0"/>
                </a:solidFill>
                <a:latin typeface="Arial" pitchFamily="34" charset="0"/>
                <a:cs typeface="Arial" pitchFamily="34" charset="0"/>
              </a:rPr>
            </a:br>
            <a:r>
              <a:rPr lang="ru-RU" sz="2000" dirty="0">
                <a:latin typeface="Arial" pitchFamily="34" charset="0"/>
                <a:cs typeface="Arial" pitchFamily="34" charset="0"/>
              </a:rPr>
              <a:t>    </a:t>
            </a:r>
            <a:r>
              <a:rPr lang="ru-RU" sz="2000" dirty="0">
                <a:solidFill>
                  <a:schemeClr val="tx1">
                    <a:lumMod val="95000"/>
                    <a:lumOff val="5000"/>
                  </a:schemeClr>
                </a:solidFill>
                <a:latin typeface="Arial" pitchFamily="34" charset="0"/>
                <a:cs typeface="Arial" pitchFamily="34" charset="0"/>
              </a:rPr>
              <a:t>Н.Зоригт /захирал/</a:t>
            </a:r>
            <a:br>
              <a:rPr lang="ru-RU" sz="2000" dirty="0">
                <a:solidFill>
                  <a:schemeClr val="tx1">
                    <a:lumMod val="95000"/>
                    <a:lumOff val="5000"/>
                  </a:schemeClr>
                </a:solidFill>
                <a:latin typeface="Arial" pitchFamily="34" charset="0"/>
                <a:cs typeface="Arial" pitchFamily="34" charset="0"/>
              </a:rPr>
            </a:br>
            <a:r>
              <a:rPr lang="ru-RU" sz="2000" dirty="0">
                <a:solidFill>
                  <a:schemeClr val="tx1">
                    <a:lumMod val="95000"/>
                    <a:lumOff val="5000"/>
                  </a:schemeClr>
                </a:solidFill>
                <a:latin typeface="Arial" pitchFamily="34" charset="0"/>
                <a:cs typeface="Arial" pitchFamily="34" charset="0"/>
              </a:rPr>
              <a:t>    Б.Цоодол /инженер/</a:t>
            </a:r>
            <a:br>
              <a:rPr lang="ru-RU" sz="2000" dirty="0">
                <a:solidFill>
                  <a:schemeClr val="tx1">
                    <a:lumMod val="95000"/>
                    <a:lumOff val="5000"/>
                  </a:schemeClr>
                </a:solidFill>
                <a:latin typeface="Arial" pitchFamily="34" charset="0"/>
                <a:cs typeface="Arial" pitchFamily="34" charset="0"/>
              </a:rPr>
            </a:br>
            <a:endParaRPr lang="en-US" sz="2000" dirty="0">
              <a:solidFill>
                <a:schemeClr val="tx1">
                  <a:lumMod val="95000"/>
                  <a:lumOff val="5000"/>
                </a:schemeClr>
              </a:solidFill>
              <a:latin typeface="Arial" pitchFamily="34" charset="0"/>
              <a:cs typeface="Arial" pitchFamily="34" charset="0"/>
            </a:endParaRPr>
          </a:p>
        </p:txBody>
      </p:sp>
      <p:sp>
        <p:nvSpPr>
          <p:cNvPr id="3" name="Content Placeholder 2"/>
          <p:cNvSpPr>
            <a:spLocks noGrp="1"/>
          </p:cNvSpPr>
          <p:nvPr>
            <p:ph sz="quarter" idx="1"/>
          </p:nvPr>
        </p:nvSpPr>
        <p:spPr/>
        <p:txBody>
          <a:bodyPr>
            <a:normAutofit lnSpcReduction="10000"/>
          </a:bodyPr>
          <a:lstStyle/>
          <a:p>
            <a:pPr marL="0" indent="0">
              <a:buNone/>
            </a:pPr>
            <a:r>
              <a:rPr lang="mn-MN" dirty="0" smtClean="0">
                <a:solidFill>
                  <a:srgbClr val="00B0F0"/>
                </a:solidFill>
              </a:rPr>
              <a:t>Ажилчид</a:t>
            </a:r>
            <a:r>
              <a:rPr lang="mn-MN" dirty="0" smtClean="0"/>
              <a:t>:</a:t>
            </a:r>
          </a:p>
          <a:p>
            <a:pPr marL="0" indent="0">
              <a:buNone/>
            </a:pPr>
            <a:r>
              <a:rPr lang="mn-MN" dirty="0" smtClean="0"/>
              <a:t>               Б.Эрдэнэбилэг     /хөрөөчин/</a:t>
            </a:r>
          </a:p>
          <a:p>
            <a:pPr marL="0" indent="0">
              <a:buNone/>
            </a:pPr>
            <a:r>
              <a:rPr lang="mn-MN" dirty="0" smtClean="0"/>
              <a:t>               Н.Сумьяасүрэн         </a:t>
            </a:r>
            <a:r>
              <a:rPr lang="mn-MN" dirty="0"/>
              <a:t>/рамчин/</a:t>
            </a:r>
          </a:p>
          <a:p>
            <a:pPr marL="0" indent="0">
              <a:buNone/>
            </a:pPr>
            <a:r>
              <a:rPr lang="mn-MN" dirty="0"/>
              <a:t>               Н.Ууганбаяр          </a:t>
            </a:r>
            <a:r>
              <a:rPr lang="mn-MN" dirty="0" smtClean="0"/>
              <a:t>/туслах ажилчин/</a:t>
            </a:r>
            <a:endParaRPr lang="mn-MN" dirty="0"/>
          </a:p>
          <a:p>
            <a:pPr marL="0" indent="0">
              <a:buNone/>
            </a:pPr>
            <a:r>
              <a:rPr lang="mn-MN" dirty="0"/>
              <a:t>               Б.Энхтайван         /тракторын жолооч</a:t>
            </a:r>
            <a:r>
              <a:rPr lang="mn-MN" dirty="0" smtClean="0"/>
              <a:t>/</a:t>
            </a:r>
          </a:p>
          <a:p>
            <a:pPr marL="0" indent="0">
              <a:buNone/>
            </a:pPr>
            <a:r>
              <a:rPr lang="mn-MN" dirty="0" smtClean="0"/>
              <a:t>               Н.Зоригт               /жолооч/</a:t>
            </a:r>
          </a:p>
          <a:p>
            <a:pPr marL="0" indent="0">
              <a:buNone/>
            </a:pPr>
            <a:r>
              <a:rPr lang="mn-MN" dirty="0" smtClean="0"/>
              <a:t>               </a:t>
            </a:r>
            <a:r>
              <a:rPr lang="mn-MN" dirty="0"/>
              <a:t>Н.Гансүх               /жолооч/ </a:t>
            </a:r>
            <a:r>
              <a:rPr lang="mn-MN" dirty="0" smtClean="0"/>
              <a:t>  </a:t>
            </a:r>
          </a:p>
          <a:p>
            <a:pPr marL="0" indent="0">
              <a:buNone/>
            </a:pPr>
            <a:r>
              <a:rPr lang="mn-MN" dirty="0" smtClean="0"/>
              <a:t>                Б.Даваахүү         /рамчин/</a:t>
            </a:r>
            <a:endParaRPr lang="mn-MN" dirty="0"/>
          </a:p>
          <a:p>
            <a:pPr marL="0" indent="0">
              <a:buNone/>
            </a:pPr>
            <a:r>
              <a:rPr lang="mn-MN" dirty="0" smtClean="0"/>
              <a:t>Цаг үеийн ажилд талбайд  модонд гарахад тухай бүр нь  4-6 </a:t>
            </a:r>
            <a:r>
              <a:rPr lang="mn-MN" dirty="0"/>
              <a:t>хүн </a:t>
            </a:r>
            <a:r>
              <a:rPr lang="mn-MN" dirty="0" smtClean="0"/>
              <a:t>ажиллуулж тогтмол 3,түр ажлын байраар давхардсан тоогоор 40-н иргэнийг  хангаж ажилласан байна.</a:t>
            </a:r>
            <a:endParaRPr lang="mn-MN" dirty="0"/>
          </a:p>
          <a:p>
            <a:endParaRPr lang="en-US" dirty="0"/>
          </a:p>
        </p:txBody>
      </p:sp>
    </p:spTree>
    <p:extLst>
      <p:ext uri="{BB962C8B-B14F-4D97-AF65-F5344CB8AC3E}">
        <p14:creationId xmlns:p14="http://schemas.microsoft.com/office/powerpoint/2010/main" val="2702436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344"/>
            <a:ext cx="7467600" cy="1143000"/>
          </a:xfrm>
        </p:spPr>
        <p:txBody>
          <a:bodyPr>
            <a:normAutofit/>
          </a:bodyPr>
          <a:lstStyle/>
          <a:p>
            <a:r>
              <a:rPr lang="mn-MN" dirty="0"/>
              <a:t>Техник хэрэгсэл:</a:t>
            </a:r>
            <a:br>
              <a:rPr lang="mn-MN" dirty="0"/>
            </a:br>
            <a:endParaRPr lang="en-US" dirty="0"/>
          </a:p>
        </p:txBody>
      </p:sp>
      <p:sp>
        <p:nvSpPr>
          <p:cNvPr id="3" name="Content Placeholder 2"/>
          <p:cNvSpPr>
            <a:spLocks noGrp="1"/>
          </p:cNvSpPr>
          <p:nvPr>
            <p:ph sz="quarter" idx="1"/>
          </p:nvPr>
        </p:nvSpPr>
        <p:spPr>
          <a:xfrm>
            <a:off x="457200" y="685800"/>
            <a:ext cx="7467600" cy="5788152"/>
          </a:xfrm>
        </p:spPr>
        <p:txBody>
          <a:bodyPr/>
          <a:lstStyle/>
          <a:p>
            <a:pPr marL="0" indent="0">
              <a:buNone/>
            </a:pPr>
            <a:r>
              <a:rPr lang="mn-MN" dirty="0"/>
              <a:t>ЗИЛ-131/чиргүүлтэй/-1ш</a:t>
            </a:r>
          </a:p>
          <a:p>
            <a:pPr marL="0" indent="0">
              <a:buNone/>
            </a:pPr>
            <a:r>
              <a:rPr lang="mn-MN" dirty="0"/>
              <a:t>ЗИЛ-130 /чиргүүлтэй/-1ш</a:t>
            </a:r>
          </a:p>
          <a:p>
            <a:pPr marL="0" indent="0">
              <a:buNone/>
            </a:pPr>
            <a:r>
              <a:rPr lang="mn-MN" dirty="0"/>
              <a:t>ЮМЗ-трактор-1ш</a:t>
            </a:r>
          </a:p>
          <a:p>
            <a:pPr marL="0" indent="0">
              <a:buNone/>
            </a:pPr>
            <a:r>
              <a:rPr lang="mn-MN" dirty="0"/>
              <a:t>Бага оврын трактор/ногоон/-1ш</a:t>
            </a:r>
          </a:p>
          <a:p>
            <a:pPr marL="0" indent="0">
              <a:buNone/>
            </a:pPr>
            <a:r>
              <a:rPr lang="mn-MN" dirty="0"/>
              <a:t>Алтай 900-хөрөө рам-1ш</a:t>
            </a:r>
          </a:p>
          <a:p>
            <a:pPr marL="0" indent="0">
              <a:buNone/>
            </a:pPr>
            <a:r>
              <a:rPr lang="mn-MN" dirty="0"/>
              <a:t>Дружба хөрөө -1ш</a:t>
            </a:r>
          </a:p>
          <a:p>
            <a:pPr marL="0" indent="0">
              <a:buNone/>
            </a:pPr>
            <a:r>
              <a:rPr lang="en-US" dirty="0"/>
              <a:t>STINLH </a:t>
            </a:r>
            <a:r>
              <a:rPr lang="mn-MN" dirty="0"/>
              <a:t>хөрөө-1ш</a:t>
            </a:r>
          </a:p>
          <a:p>
            <a:pPr marL="0" indent="0">
              <a:buNone/>
            </a:pPr>
            <a:endParaRPr lang="en-US" dirty="0"/>
          </a:p>
        </p:txBody>
      </p:sp>
      <p:pic>
        <p:nvPicPr>
          <p:cNvPr id="1026" name="Picture 2" descr="C:\Users\home\Documents\ХОЙМОР ХИЙЦ\хоймор хийц, машин механизмийн зураг\IMG_49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47791" y="3795332"/>
            <a:ext cx="1790700"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ome\Documents\ХОЙМОР ХИЙЦ\хоймор хийц, машин механизмийн зураг\IMG_49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69" y="3998532"/>
            <a:ext cx="1961344" cy="2692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home\Documents\ХОЙМОР ХИЙЦ\хоймор хийц, машин механизмийн зураг\IMG_516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4640" y="2381160"/>
            <a:ext cx="3904177" cy="430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12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457200"/>
            <a:ext cx="7924800" cy="5791200"/>
          </a:xfrm>
        </p:spPr>
        <p:txBody>
          <a:bodyPr/>
          <a:lstStyle/>
          <a:p>
            <a:endParaRPr lang="en-US" dirty="0"/>
          </a:p>
        </p:txBody>
      </p:sp>
      <p:pic>
        <p:nvPicPr>
          <p:cNvPr id="2051" name="Picture 3" descr="C:\Users\home\Documents\ХОЙМОР ХИЙЦ\хоймор хийц, машин механизмийн зураг\IMG_499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7848600" cy="567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5645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Ажлын байрны гадна талаас нь</a:t>
            </a:r>
            <a:endParaRPr lang="en-US" dirty="0"/>
          </a:p>
        </p:txBody>
      </p:sp>
      <p:sp>
        <p:nvSpPr>
          <p:cNvPr id="3" name="Content Placeholder 2"/>
          <p:cNvSpPr>
            <a:spLocks noGrp="1"/>
          </p:cNvSpPr>
          <p:nvPr>
            <p:ph sz="quarter" idx="1"/>
          </p:nvPr>
        </p:nvSpPr>
        <p:spPr/>
        <p:txBody>
          <a:bodyPr/>
          <a:lstStyle/>
          <a:p>
            <a:endParaRPr lang="en-US" dirty="0"/>
          </a:p>
        </p:txBody>
      </p:sp>
      <p:pic>
        <p:nvPicPr>
          <p:cNvPr id="3074" name="Picture 2" descr="C:\Users\home\Documents\ХОЙМОР ХИЙЦ\хоймор хийц, машин механизмийн зураг\IMG_51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1600200"/>
            <a:ext cx="73152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018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mn-MN" dirty="0" smtClean="0"/>
              <a:t>ТАЛБАЙ ТУСГААРЛАЛТ</a:t>
            </a:r>
            <a:endParaRPr lang="en-US" dirty="0"/>
          </a:p>
        </p:txBody>
      </p:sp>
      <p:sp>
        <p:nvSpPr>
          <p:cNvPr id="3" name="Content Placeholder 2"/>
          <p:cNvSpPr>
            <a:spLocks noGrp="1"/>
          </p:cNvSpPr>
          <p:nvPr>
            <p:ph sz="quarter" idx="1"/>
          </p:nvPr>
        </p:nvSpPr>
        <p:spPr/>
        <p:txBody>
          <a:bodyPr/>
          <a:lstStyle/>
          <a:p>
            <a:pPr marL="0" indent="0">
              <a:buNone/>
            </a:pPr>
            <a:endParaRPr lang="mn-MN" dirty="0"/>
          </a:p>
          <a:p>
            <a:r>
              <a:rPr lang="mn-MN" dirty="0" smtClean="0"/>
              <a:t>Манай  </a:t>
            </a:r>
            <a:r>
              <a:rPr lang="mn-MN" dirty="0"/>
              <a:t>компани нь </a:t>
            </a:r>
            <a:r>
              <a:rPr lang="mn-MN" dirty="0" smtClean="0"/>
              <a:t>2018 </a:t>
            </a:r>
            <a:r>
              <a:rPr lang="mn-MN" dirty="0"/>
              <a:t>онд “Нарс шинэсэн төгөл” сум дундын ойн ангиар Чандмань-Өндөр </a:t>
            </a:r>
            <a:r>
              <a:rPr lang="mn-MN" dirty="0" smtClean="0"/>
              <a:t>суманд </a:t>
            </a:r>
            <a:r>
              <a:rPr lang="mn-MN" dirty="0" smtClean="0"/>
              <a:t>33,5</a:t>
            </a:r>
            <a:r>
              <a:rPr lang="mn-MN" dirty="0" smtClean="0"/>
              <a:t> </a:t>
            </a:r>
            <a:r>
              <a:rPr lang="mn-MN" dirty="0" smtClean="0"/>
              <a:t>га талбай </a:t>
            </a:r>
            <a:r>
              <a:rPr lang="mn-MN" dirty="0"/>
              <a:t>тусгаарлуулж </a:t>
            </a:r>
            <a:r>
              <a:rPr lang="mn-MN" dirty="0" smtClean="0"/>
              <a:t> өмнөх оноос </a:t>
            </a:r>
            <a:r>
              <a:rPr lang="mn-MN" dirty="0" smtClean="0"/>
              <a:t>6,5  </a:t>
            </a:r>
            <a:r>
              <a:rPr lang="mn-MN" dirty="0" smtClean="0"/>
              <a:t>га –</a:t>
            </a:r>
            <a:r>
              <a:rPr lang="mn-MN" dirty="0" smtClean="0"/>
              <a:t>гаар дутуу тусгаарлуулан </a:t>
            </a:r>
            <a:r>
              <a:rPr lang="mn-MN" dirty="0" smtClean="0"/>
              <a:t>ажилласан</a:t>
            </a:r>
            <a:r>
              <a:rPr lang="mn-MN" dirty="0"/>
              <a:t>. Үүнд:</a:t>
            </a:r>
          </a:p>
          <a:p>
            <a:r>
              <a:rPr lang="mn-MN" dirty="0"/>
              <a:t>   .  </a:t>
            </a:r>
            <a:r>
              <a:rPr lang="mn-MN" dirty="0" smtClean="0"/>
              <a:t>5-р </a:t>
            </a:r>
            <a:r>
              <a:rPr lang="mn-MN" dirty="0"/>
              <a:t>баг </a:t>
            </a:r>
            <a:r>
              <a:rPr lang="mn-MN" dirty="0" smtClean="0"/>
              <a:t>“</a:t>
            </a:r>
            <a:r>
              <a:rPr lang="mn-MN" dirty="0" smtClean="0"/>
              <a:t>Шүүрэгтэй</a:t>
            </a:r>
            <a:r>
              <a:rPr lang="mn-MN" dirty="0" smtClean="0"/>
              <a:t>” </a:t>
            </a:r>
            <a:r>
              <a:rPr lang="mn-MN" dirty="0"/>
              <a:t>гэдэг газар </a:t>
            </a:r>
            <a:r>
              <a:rPr lang="mn-MN" dirty="0" smtClean="0"/>
              <a:t>9 </a:t>
            </a:r>
            <a:r>
              <a:rPr lang="mn-MN" dirty="0" smtClean="0"/>
              <a:t>га</a:t>
            </a:r>
            <a:endParaRPr lang="mn-MN" dirty="0"/>
          </a:p>
          <a:p>
            <a:r>
              <a:rPr lang="mn-MN" dirty="0"/>
              <a:t>   . 5-р баг </a:t>
            </a:r>
            <a:r>
              <a:rPr lang="mn-MN" dirty="0" smtClean="0"/>
              <a:t>“Дэлгүүс” </a:t>
            </a:r>
            <a:r>
              <a:rPr lang="mn-MN" dirty="0"/>
              <a:t>гэдэг газар </a:t>
            </a:r>
            <a:r>
              <a:rPr lang="mn-MN" dirty="0" smtClean="0"/>
              <a:t>10,5</a:t>
            </a:r>
            <a:r>
              <a:rPr lang="mn-MN" dirty="0" smtClean="0"/>
              <a:t> </a:t>
            </a:r>
            <a:r>
              <a:rPr lang="mn-MN" dirty="0"/>
              <a:t>га</a:t>
            </a:r>
          </a:p>
          <a:p>
            <a:r>
              <a:rPr lang="mn-MN" dirty="0"/>
              <a:t>   . 5-р баг </a:t>
            </a:r>
            <a:r>
              <a:rPr lang="mn-MN" dirty="0" smtClean="0"/>
              <a:t>“Цэцэрлэг” </a:t>
            </a:r>
            <a:r>
              <a:rPr lang="mn-MN" dirty="0"/>
              <a:t>гэдэг газар </a:t>
            </a:r>
            <a:r>
              <a:rPr lang="mn-MN" dirty="0" smtClean="0"/>
              <a:t>14 </a:t>
            </a:r>
            <a:r>
              <a:rPr lang="mn-MN" dirty="0"/>
              <a:t>га</a:t>
            </a:r>
          </a:p>
          <a:p>
            <a:pPr marL="0" indent="0">
              <a:buNone/>
            </a:pPr>
            <a:endParaRPr lang="mn-MN" dirty="0"/>
          </a:p>
          <a:p>
            <a:endParaRPr lang="en-US" dirty="0"/>
          </a:p>
        </p:txBody>
      </p:sp>
    </p:spTree>
    <p:extLst>
      <p:ext uri="{BB962C8B-B14F-4D97-AF65-F5344CB8AC3E}">
        <p14:creationId xmlns:p14="http://schemas.microsoft.com/office/powerpoint/2010/main" val="1721261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a:t>Мод бэлтгэл: </a:t>
            </a:r>
            <a:br>
              <a:rPr lang="mn-MN" dirty="0"/>
            </a:br>
            <a:endParaRPr lang="en-US" dirty="0"/>
          </a:p>
        </p:txBody>
      </p:sp>
      <p:sp>
        <p:nvSpPr>
          <p:cNvPr id="3" name="Content Placeholder 2"/>
          <p:cNvSpPr>
            <a:spLocks noGrp="1"/>
          </p:cNvSpPr>
          <p:nvPr>
            <p:ph sz="quarter" idx="1"/>
          </p:nvPr>
        </p:nvSpPr>
        <p:spPr>
          <a:xfrm>
            <a:off x="457200" y="1219200"/>
            <a:ext cx="7467600" cy="5254752"/>
          </a:xfrm>
        </p:spPr>
        <p:txBody>
          <a:bodyPr>
            <a:normAutofit fontScale="85000" lnSpcReduction="10000"/>
          </a:bodyPr>
          <a:lstStyle/>
          <a:p>
            <a:pPr marL="0" indent="0">
              <a:buNone/>
            </a:pPr>
            <a:endParaRPr lang="mn-MN" dirty="0"/>
          </a:p>
          <a:p>
            <a:r>
              <a:rPr lang="mn-MN" dirty="0"/>
              <a:t>Тусгаарлуулсан талбайдаа </a:t>
            </a:r>
            <a:r>
              <a:rPr lang="mn-MN" dirty="0" smtClean="0"/>
              <a:t>үйл </a:t>
            </a:r>
            <a:r>
              <a:rPr lang="mn-MN" dirty="0"/>
              <a:t>ажиллагаа явуулахдаа “Ойн тухай хууль” , “Ойд цэвэрлэгээ огтлолт хийх” журам ,мод бэлтгэх талбай тусгаарлах гэрээ, мод бэлтгэх гэрээ зэргийг зохих журмын дагуу хийж мөрдөн ажилласан. СӨБ-ын 160 метр куб модыг гэрээний дагуу хугацаанд нь чанартай бэлтгэж нийлүүлсэн.Мөн цахилгаан холбооны компаний суман дахь салбарт 20 метр.куб түлээний мод бэлтгэж нийлүүлсэн. Мод бэлтгэлийн ажлыг хийхдээ тэмдэглэсэн хэрэгцээт модоо стандартын дагуу бэлтгэж дуусаад талбай цэвэрлэх ажлыг зэрэг хийж ажилласнаар цаг хугацааг хэмнэж талбайгаа хүлээлгэж өгч ажилласан. Манай компани ажилчдынхаа ур чадварыг дээшлүүлэх мэргэшүүлэх сургалтанд үе шаттай хамруулж байсан ба шинэ залуу ажилчдын амьдралын баталгааг хангаж орон сууцтай болгоно.</a:t>
            </a:r>
            <a:endParaRPr lang="en-US" dirty="0"/>
          </a:p>
        </p:txBody>
      </p:sp>
    </p:spTree>
    <p:extLst>
      <p:ext uri="{BB962C8B-B14F-4D97-AF65-F5344CB8AC3E}">
        <p14:creationId xmlns:p14="http://schemas.microsoft.com/office/powerpoint/2010/main" val="2136664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n-MN" dirty="0" smtClean="0"/>
              <a:t>Нийгэмд чиглэсэн ажил</a:t>
            </a:r>
            <a:endParaRPr lang="en-US" dirty="0"/>
          </a:p>
        </p:txBody>
      </p:sp>
      <p:sp>
        <p:nvSpPr>
          <p:cNvPr id="3" name="Content Placeholder 2"/>
          <p:cNvSpPr>
            <a:spLocks noGrp="1"/>
          </p:cNvSpPr>
          <p:nvPr>
            <p:ph sz="quarter" idx="1"/>
          </p:nvPr>
        </p:nvSpPr>
        <p:spPr/>
        <p:txBody>
          <a:bodyPr>
            <a:normAutofit fontScale="92500" lnSpcReduction="20000"/>
          </a:bodyPr>
          <a:lstStyle/>
          <a:p>
            <a:r>
              <a:rPr lang="mn-MN" dirty="0"/>
              <a:t>Сум орон нутагтаа нийгэмд чиглэсэн олон ажлуудыг санаачилж хийсэн ба амьдралын түвшин доогуур </a:t>
            </a:r>
            <a:r>
              <a:rPr lang="en-US" dirty="0" smtClean="0"/>
              <a:t>1</a:t>
            </a:r>
            <a:r>
              <a:rPr lang="mn-MN" dirty="0" smtClean="0"/>
              <a:t>5-н </a:t>
            </a:r>
            <a:r>
              <a:rPr lang="mn-MN" dirty="0"/>
              <a:t>өрхөд түлшний мод , хөгжлийн бэрхшээлтэй 2-иргэнд , 5-н өндөр настанд зах банз тус тус  ачиж буулгаж өгсөн </a:t>
            </a:r>
            <a:r>
              <a:rPr lang="mn-MN" dirty="0" smtClean="0"/>
              <a:t>.Сумын Засаг даргын мөрийн хөтөлбөрт тусгагдсан “Хашаа” хөтөлбөрийг дэмжиж байгууллагынхаа 5-н ажилчинд хашаа барьж  2 ажилчинд байшин барьж өгч  оруулсан.Хашаагаа шинээр барих болон засварласан 5-н өрхөд 13 м3 банз бэлтгэн нийлүүлсэн . </a:t>
            </a:r>
            <a:r>
              <a:rPr lang="mn-MN" dirty="0"/>
              <a:t>Байгууллагынхаа 3-н </a:t>
            </a:r>
            <a:r>
              <a:rPr lang="mn-MN" dirty="0" smtClean="0"/>
              <a:t>ажилчны </a:t>
            </a:r>
            <a:r>
              <a:rPr lang="mn-MN" dirty="0"/>
              <a:t>өвлийн идшийг </a:t>
            </a:r>
            <a:r>
              <a:rPr lang="mn-MN" dirty="0" smtClean="0"/>
              <a:t>3 дахь жилдээ бэлтгэн өгч,1-ажилчны </a:t>
            </a:r>
            <a:r>
              <a:rPr lang="mn-MN" dirty="0"/>
              <a:t>орон сууцны барилгын 15-15см-ийн палк,шаардагдах банз, бүх модон материалыг  </a:t>
            </a:r>
            <a:r>
              <a:rPr lang="mn-MN" dirty="0" smtClean="0"/>
              <a:t>бэлтгэсэн байгаа. </a:t>
            </a:r>
            <a:r>
              <a:rPr lang="mn-MN" dirty="0"/>
              <a:t>байшиндаа орсон байна. Цаашид олон сайн ажлуудыг санаачилж </a:t>
            </a:r>
            <a:r>
              <a:rPr lang="mn-MN" dirty="0" smtClean="0"/>
              <a:t>хийнэ. Манай компани ажлын байрыг засаж ,дулаалж будсан. </a:t>
            </a:r>
          </a:p>
          <a:p>
            <a:endParaRPr lang="mn-MN" dirty="0"/>
          </a:p>
          <a:p>
            <a:endParaRPr lang="mn-MN" dirty="0" smtClean="0"/>
          </a:p>
          <a:p>
            <a:endParaRPr lang="mn-MN" dirty="0"/>
          </a:p>
          <a:p>
            <a:endParaRPr lang="en-US" dirty="0"/>
          </a:p>
        </p:txBody>
      </p:sp>
    </p:spTree>
    <p:extLst>
      <p:ext uri="{BB962C8B-B14F-4D97-AF65-F5344CB8AC3E}">
        <p14:creationId xmlns:p14="http://schemas.microsoft.com/office/powerpoint/2010/main" val="2260911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5bf581a935312a3ba55c58d862cf51790d61ab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490</TotalTime>
  <Words>1143</Words>
  <Application>Microsoft Office PowerPoint</Application>
  <PresentationFormat>On-screen Show (4:3)</PresentationFormat>
  <Paragraphs>89</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Oriel</vt:lpstr>
      <vt:lpstr>ХӨВСГӨЛ АЙМГИЙН ЧАНДМАНЬ-ӨНДӨР СУМАНД            ҮЙЛ АЖИЛЛАГАА ЯВУУЛЖ БАЙГАА             “ХОЙМОРЬ ХИЙЦ “ ОЙН МЭРГЭЖЛИЙН                                      БАЙГУУЛЛАГА                                  </vt:lpstr>
      <vt:lpstr>Нэг.Орон нутаг,аймаг улсын төсөвт оруулсан татвар төлбөр  хураамж </vt:lpstr>
      <vt:lpstr> Ажиллах хүч, хүний нөөцийн талаар:     Н.Зоригт /захирал/     Б.Цоодол /инженер/ </vt:lpstr>
      <vt:lpstr>Техник хэрэгсэл: </vt:lpstr>
      <vt:lpstr>PowerPoint Presentation</vt:lpstr>
      <vt:lpstr>Ажлын байрны гадна талаас нь</vt:lpstr>
      <vt:lpstr>ТАЛБАЙ ТУСГААРЛАЛТ</vt:lpstr>
      <vt:lpstr>Мод бэлтгэл:  </vt:lpstr>
      <vt:lpstr>Нийгэмд чиглэсэн ажил</vt:lpstr>
      <vt:lpstr>PowerPoint Presentation</vt:lpstr>
      <vt:lpstr>Хашааны ар тал</vt:lpstr>
      <vt:lpstr>Хашааны урд тал</vt:lpstr>
      <vt:lpstr>Ойг нөхөн сэргээх тал дээр: </vt:lpstr>
      <vt:lpstr>PowerPoint Presentation</vt:lpstr>
      <vt:lpstr>Тэлэрийн гол ХХК-аас авсан шинэс модны 3-н настай тарьц</vt:lpstr>
      <vt:lpstr>PowerPoint Presentation</vt:lpstr>
      <vt:lpstr>PowerPoint Presentation</vt:lpstr>
      <vt:lpstr>Ойн хамгаалал </vt:lpstr>
      <vt:lpstr>PowerPoint Presentation</vt:lpstr>
      <vt:lpstr>СУРГАЛТЫН ЗУРАГ</vt:lpstr>
      <vt:lpstr>Ой хээрийн түймрээс сэргийлэх ажил </vt:lpstr>
      <vt:lpstr>Түймэр гарсан тохиолдолд ажиллах хуваарь: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ХӨВСГӨЛ АЙМГИЙН ЧАНДМАНЬ-ӨНДӨР СУМАНД            ҮЙЛ АЖИЛЛАГАА ЯВУУЛЖ БАЙГАА ХХК                ОЙН МЭРГЭЖЛИЙН БАЙГУУЛЛАГА                                  Танилцуулга</dc:title>
  <dc:creator>home</dc:creator>
  <cp:lastModifiedBy>home</cp:lastModifiedBy>
  <cp:revision>79</cp:revision>
  <dcterms:created xsi:type="dcterms:W3CDTF">2017-03-09T14:13:41Z</dcterms:created>
  <dcterms:modified xsi:type="dcterms:W3CDTF">2018-12-17T03:08:00Z</dcterms:modified>
</cp:coreProperties>
</file>